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6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0" r:id="rId8"/>
    <p:sldId id="263" r:id="rId9"/>
    <p:sldId id="271" r:id="rId10"/>
    <p:sldId id="270" r:id="rId11"/>
    <p:sldId id="262" r:id="rId12"/>
    <p:sldId id="265" r:id="rId13"/>
    <p:sldId id="266" r:id="rId14"/>
    <p:sldId id="268" r:id="rId15"/>
    <p:sldId id="26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8"/>
    <p:restoredTop sz="94660"/>
  </p:normalViewPr>
  <p:slideViewPr>
    <p:cSldViewPr snapToGrid="0">
      <p:cViewPr varScale="1">
        <p:scale>
          <a:sx n="70" d="100"/>
          <a:sy n="70" d="100"/>
        </p:scale>
        <p:origin x="-578" y="-4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63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92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94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94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55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96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19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84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50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2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30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5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reaknews.com/sub_read.html?uid=612770&amp;section=sc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.post.naver.com/viewer/postView.nhn?volumeNo=4972237&amp;memberNo=639&amp;vType=VERTICAL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모서리가 둥근 직사각형 74"/>
          <p:cNvSpPr/>
          <p:nvPr/>
        </p:nvSpPr>
        <p:spPr>
          <a:xfrm>
            <a:off x="7775569" y="2820489"/>
            <a:ext cx="3034531" cy="1596959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99385" y="878159"/>
            <a:ext cx="3034531" cy="1596959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57053" y="1399639"/>
            <a:ext cx="2319193" cy="541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/>
            </a:pPr>
            <a:r>
              <a:rPr lang="en-US" altLang="ko-KR" sz="2000" b="1">
                <a:solidFill>
                  <a:schemeClr val="tx1"/>
                </a:solidFill>
              </a:rPr>
              <a:t>1294033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/ </a:t>
            </a:r>
            <a:r>
              <a:rPr lang="ko-KR" altLang="en-US" sz="2000" b="1">
                <a:solidFill>
                  <a:schemeClr val="tx1"/>
                </a:solidFill>
              </a:rPr>
              <a:t>이준범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193436" y="949021"/>
            <a:ext cx="15554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/>
            </a:pPr>
            <a:endParaRPr lang="en-US" altLang="ko-KR" sz="1400" b="1">
              <a:solidFill>
                <a:srgbClr val="00D3ED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75569" y="3203469"/>
            <a:ext cx="30345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/>
            </a:pPr>
            <a:r>
              <a:rPr lang="ko-KR" altLang="en-US" sz="3200" b="1">
                <a:solidFill>
                  <a:srgbClr val="00D3ED"/>
                </a:solidFill>
                <a:latin typeface="한컴 백제 B"/>
                <a:ea typeface="한컴 백제 B"/>
              </a:rPr>
              <a:t>스마트</a:t>
            </a:r>
            <a:r>
              <a:rPr lang="ko-KR" altLang="en-US" sz="3200" b="1" i="1">
                <a:solidFill>
                  <a:srgbClr val="00D3ED"/>
                </a:solidFill>
                <a:latin typeface="한컴 백제 B"/>
                <a:ea typeface="한컴 백제 B"/>
              </a:rPr>
              <a:t> </a:t>
            </a:r>
            <a:r>
              <a:rPr lang="ko-KR" altLang="en-US" sz="3200" b="1">
                <a:solidFill>
                  <a:srgbClr val="00D3ED"/>
                </a:solidFill>
                <a:latin typeface="한컴 백제 B"/>
                <a:ea typeface="한컴 백제 B"/>
              </a:rPr>
              <a:t>냉장고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437477" y="2829509"/>
            <a:ext cx="3034531" cy="1596959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58250" y="3381358"/>
            <a:ext cx="2192983" cy="541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/>
            </a:pPr>
            <a:r>
              <a:rPr lang="en-US" altLang="ko-KR" sz="2000" b="1">
                <a:solidFill>
                  <a:schemeClr val="tx1"/>
                </a:solidFill>
              </a:rPr>
              <a:t>1494043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/ </a:t>
            </a:r>
            <a:r>
              <a:rPr lang="ko-KR" altLang="en-US" sz="2000" b="1">
                <a:solidFill>
                  <a:schemeClr val="tx1"/>
                </a:solidFill>
              </a:rPr>
              <a:t>허민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4531528" y="2900371"/>
            <a:ext cx="156066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/>
            </a:pPr>
            <a:endParaRPr lang="en-US" altLang="ko-KR" sz="1400" b="1">
              <a:solidFill>
                <a:srgbClr val="00D3ED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815910" y="4708855"/>
            <a:ext cx="3034531" cy="1596959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24800" y="5230335"/>
            <a:ext cx="2336068" cy="539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/>
            </a:pPr>
            <a:r>
              <a:rPr lang="en-US" altLang="ko-KR" sz="2000" b="1">
                <a:solidFill>
                  <a:schemeClr val="dk1"/>
                </a:solidFill>
              </a:rPr>
              <a:t>1771273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en-US" altLang="ko-KR" sz="2000" b="1">
                <a:solidFill>
                  <a:schemeClr val="dk1"/>
                </a:solidFill>
              </a:rPr>
              <a:t>/ </a:t>
            </a:r>
            <a:r>
              <a:rPr lang="ko-KR" altLang="en-US" sz="2000" b="1">
                <a:solidFill>
                  <a:schemeClr val="dk1"/>
                </a:solidFill>
              </a:rPr>
              <a:t>최혜림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7909960" y="4779717"/>
            <a:ext cx="156360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/>
            </a:pPr>
            <a:endParaRPr lang="en-US" altLang="ko-KR" sz="1400" b="1">
              <a:solidFill>
                <a:srgbClr val="00D3ED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099385" y="2805960"/>
            <a:ext cx="3034531" cy="1596959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20156" y="3357192"/>
            <a:ext cx="2304315" cy="54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/>
            </a:pPr>
            <a:r>
              <a:rPr lang="en-US" altLang="ko-KR" sz="2000" b="1">
                <a:solidFill>
                  <a:schemeClr val="tx1"/>
                </a:solidFill>
              </a:rPr>
              <a:t>1294018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/ </a:t>
            </a:r>
            <a:r>
              <a:rPr lang="ko-KR" altLang="en-US" sz="2000" b="1">
                <a:solidFill>
                  <a:schemeClr val="tx1"/>
                </a:solidFill>
              </a:rPr>
              <a:t>박우희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93436" y="2876822"/>
            <a:ext cx="15554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/>
            </a:pPr>
            <a:endParaRPr lang="en-US" altLang="ko-KR" sz="1400" b="1">
              <a:solidFill>
                <a:srgbClr val="00D3ED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19724" y="990600"/>
            <a:ext cx="5130166" cy="1064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sz="3200" b="1">
                <a:latin typeface="한컴 소망 B"/>
                <a:ea typeface="한컴 소망 B"/>
              </a:rPr>
              <a:t>리눅스와 </a:t>
            </a:r>
            <a:r>
              <a:rPr lang="en-US" altLang="ko-KR" sz="3200" b="1">
                <a:latin typeface="한컴 소망 B"/>
                <a:ea typeface="한컴 소망 B"/>
              </a:rPr>
              <a:t>C</a:t>
            </a:r>
            <a:r>
              <a:rPr lang="ko-KR" altLang="en-US" sz="3200" b="1">
                <a:latin typeface="한컴 소망 B"/>
                <a:ea typeface="한컴 소망 B"/>
              </a:rPr>
              <a:t>프로그래밍</a:t>
            </a:r>
            <a:r>
              <a:rPr lang="en-US" altLang="ko-KR" sz="3200" b="1">
                <a:latin typeface="한컴 소망 B"/>
                <a:ea typeface="한컴 소망 B"/>
              </a:rPr>
              <a:t>(A)</a:t>
            </a:r>
          </a:p>
          <a:p>
            <a:pPr algn="ctr">
              <a:defRPr lang="ko-KR"/>
            </a:pPr>
            <a:r>
              <a:rPr lang="en-US" altLang="ko-KR" sz="3200" b="1">
                <a:latin typeface="한컴 소망 B"/>
                <a:ea typeface="한컴 소망 B"/>
              </a:rPr>
              <a:t>13</a:t>
            </a:r>
            <a:r>
              <a:rPr lang="ko-KR" altLang="en-US" sz="3200" b="1">
                <a:latin typeface="한컴 소망 B"/>
                <a:ea typeface="한컴 소망 B"/>
              </a:rPr>
              <a:t>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45"/>
          <p:cNvSpPr/>
          <p:nvPr/>
        </p:nvSpPr>
        <p:spPr>
          <a:xfrm>
            <a:off x="401281" y="1100297"/>
            <a:ext cx="11389437" cy="5474179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34"/>
          <p:cNvSpPr/>
          <p:nvPr/>
        </p:nvSpPr>
        <p:spPr>
          <a:xfrm>
            <a:off x="436305" y="214288"/>
            <a:ext cx="4369113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chemeClr val="dk1"/>
                </a:solidFill>
                <a:latin typeface="한컴 소망 B"/>
                <a:ea typeface="한컴 소망 B"/>
              </a:rPr>
              <a:t>세부 설명</a:t>
            </a:r>
            <a:endParaRPr lang="ko-KR" altLang="en-US" sz="2800" b="1" dirty="0">
              <a:solidFill>
                <a:schemeClr val="dk1"/>
              </a:solidFill>
              <a:latin typeface="한컴 소망 B"/>
              <a:ea typeface="한컴 소망 B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0FFE9BC-74CA-4B78-B6A1-3AE868D0C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5" y="1257257"/>
            <a:ext cx="2759287" cy="18382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9E7BEE4-D9D6-4ADA-8EBF-6E44CB058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92" y="1250676"/>
            <a:ext cx="2759287" cy="1838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1C4A295-6EFE-4CA5-9404-863FE1B608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79" y="1250676"/>
            <a:ext cx="2759286" cy="18317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6EDA1DA-7B58-476F-84D4-DB170E5C00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6" y="3919111"/>
            <a:ext cx="2759286" cy="1831793"/>
          </a:xfrm>
          <a:prstGeom prst="rect">
            <a:avLst/>
          </a:prstGeom>
        </p:spPr>
      </p:pic>
      <p:sp>
        <p:nvSpPr>
          <p:cNvPr id="16" name="직사각형 34">
            <a:extLst>
              <a:ext uri="{FF2B5EF4-FFF2-40B4-BE49-F238E27FC236}">
                <a16:creationId xmlns="" xmlns:a16="http://schemas.microsoft.com/office/drawing/2014/main" id="{D3E395E0-9788-497A-9BE3-5614205977EA}"/>
              </a:ext>
            </a:extLst>
          </p:cNvPr>
          <p:cNvSpPr/>
          <p:nvPr/>
        </p:nvSpPr>
        <p:spPr>
          <a:xfrm>
            <a:off x="625505" y="3172334"/>
            <a:ext cx="2759287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14~15</a:t>
            </a:r>
            <a:r>
              <a:rPr lang="ko-KR" altLang="en-US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일</a:t>
            </a:r>
          </a:p>
        </p:txBody>
      </p:sp>
      <p:sp>
        <p:nvSpPr>
          <p:cNvPr id="17" name="직사각형 34">
            <a:extLst>
              <a:ext uri="{FF2B5EF4-FFF2-40B4-BE49-F238E27FC236}">
                <a16:creationId xmlns="" xmlns:a16="http://schemas.microsoft.com/office/drawing/2014/main" id="{15768F35-E477-4C24-8E7E-5835BB3A476F}"/>
              </a:ext>
            </a:extLst>
          </p:cNvPr>
          <p:cNvSpPr/>
          <p:nvPr/>
        </p:nvSpPr>
        <p:spPr>
          <a:xfrm>
            <a:off x="3573991" y="3172334"/>
            <a:ext cx="2759287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7</a:t>
            </a:r>
            <a:r>
              <a:rPr lang="ko-KR" altLang="en-US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일</a:t>
            </a:r>
          </a:p>
        </p:txBody>
      </p:sp>
      <p:sp>
        <p:nvSpPr>
          <p:cNvPr id="18" name="직사각형 34">
            <a:extLst>
              <a:ext uri="{FF2B5EF4-FFF2-40B4-BE49-F238E27FC236}">
                <a16:creationId xmlns="" xmlns:a16="http://schemas.microsoft.com/office/drawing/2014/main" id="{D4523833-DE87-49B7-BF70-AD78DF8D4D97}"/>
              </a:ext>
            </a:extLst>
          </p:cNvPr>
          <p:cNvSpPr/>
          <p:nvPr/>
        </p:nvSpPr>
        <p:spPr>
          <a:xfrm>
            <a:off x="625505" y="5827857"/>
            <a:ext cx="2759287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1</a:t>
            </a:r>
            <a:r>
              <a:rPr lang="ko-KR" altLang="en-US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주</a:t>
            </a:r>
            <a:r>
              <a:rPr lang="en-US" altLang="ko-KR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~3</a:t>
            </a:r>
            <a:r>
              <a:rPr lang="ko-KR" altLang="en-US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주</a:t>
            </a:r>
          </a:p>
        </p:txBody>
      </p:sp>
      <p:sp>
        <p:nvSpPr>
          <p:cNvPr id="19" name="직사각형 34">
            <a:extLst>
              <a:ext uri="{FF2B5EF4-FFF2-40B4-BE49-F238E27FC236}">
                <a16:creationId xmlns="" xmlns:a16="http://schemas.microsoft.com/office/drawing/2014/main" id="{66B8E64B-2C8A-43A1-81CE-34C50CEEBE20}"/>
              </a:ext>
            </a:extLst>
          </p:cNvPr>
          <p:cNvSpPr/>
          <p:nvPr/>
        </p:nvSpPr>
        <p:spPr>
          <a:xfrm>
            <a:off x="6522477" y="3172334"/>
            <a:ext cx="2759287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10</a:t>
            </a:r>
            <a:r>
              <a:rPr lang="ko-KR" altLang="en-US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9DD89A6-DA77-441D-9298-CA6481D84A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91" y="3919111"/>
            <a:ext cx="2759286" cy="1831793"/>
          </a:xfrm>
          <a:prstGeom prst="rect">
            <a:avLst/>
          </a:prstGeom>
        </p:spPr>
      </p:pic>
      <p:sp>
        <p:nvSpPr>
          <p:cNvPr id="22" name="직사각형 34">
            <a:extLst>
              <a:ext uri="{FF2B5EF4-FFF2-40B4-BE49-F238E27FC236}">
                <a16:creationId xmlns="" xmlns:a16="http://schemas.microsoft.com/office/drawing/2014/main" id="{2F2AA66F-1219-41F1-949F-22E9611898C7}"/>
              </a:ext>
            </a:extLst>
          </p:cNvPr>
          <p:cNvSpPr/>
          <p:nvPr/>
        </p:nvSpPr>
        <p:spPr>
          <a:xfrm>
            <a:off x="3573990" y="5827857"/>
            <a:ext cx="2759287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2~3</a:t>
            </a:r>
            <a:r>
              <a:rPr lang="ko-KR" altLang="en-US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D299306-097F-4C1A-BE77-EAD965EE61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77" y="3934048"/>
            <a:ext cx="2759287" cy="1816855"/>
          </a:xfrm>
          <a:prstGeom prst="rect">
            <a:avLst/>
          </a:prstGeom>
        </p:spPr>
      </p:pic>
      <p:sp>
        <p:nvSpPr>
          <p:cNvPr id="25" name="직사각형 34">
            <a:extLst>
              <a:ext uri="{FF2B5EF4-FFF2-40B4-BE49-F238E27FC236}">
                <a16:creationId xmlns="" xmlns:a16="http://schemas.microsoft.com/office/drawing/2014/main" id="{6F94C4C7-C806-43CD-BAEC-60D7CB96D096}"/>
              </a:ext>
            </a:extLst>
          </p:cNvPr>
          <p:cNvSpPr/>
          <p:nvPr/>
        </p:nvSpPr>
        <p:spPr>
          <a:xfrm>
            <a:off x="6522475" y="5827856"/>
            <a:ext cx="2759287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3</a:t>
            </a:r>
            <a:r>
              <a:rPr lang="ko-KR" altLang="en-US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일</a:t>
            </a:r>
          </a:p>
        </p:txBody>
      </p:sp>
      <p:sp>
        <p:nvSpPr>
          <p:cNvPr id="26" name="직사각형 34">
            <a:extLst>
              <a:ext uri="{FF2B5EF4-FFF2-40B4-BE49-F238E27FC236}">
                <a16:creationId xmlns="" xmlns:a16="http://schemas.microsoft.com/office/drawing/2014/main" id="{AF8F2E53-CA15-435E-A0C7-BAD40E96DF9B}"/>
              </a:ext>
            </a:extLst>
          </p:cNvPr>
          <p:cNvSpPr/>
          <p:nvPr/>
        </p:nvSpPr>
        <p:spPr>
          <a:xfrm>
            <a:off x="9376361" y="3017264"/>
            <a:ext cx="2319755" cy="169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대부분 </a:t>
            </a:r>
            <a:endParaRPr lang="en-US" altLang="ko-KR" sz="2400" b="1" dirty="0">
              <a:solidFill>
                <a:schemeClr val="dk1"/>
              </a:solidFill>
              <a:latin typeface="한컴 소망 B"/>
              <a:ea typeface="한컴 소망 B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유통기한이 </a:t>
            </a:r>
            <a:endParaRPr lang="en-US" altLang="ko-KR" sz="2400" b="1" dirty="0">
              <a:solidFill>
                <a:schemeClr val="dk1"/>
              </a:solidFill>
              <a:latin typeface="한컴 소망 B"/>
              <a:ea typeface="한컴 소망 B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dk1"/>
                </a:solidFill>
                <a:latin typeface="한컴 소망 B"/>
                <a:ea typeface="한컴 소망 B"/>
              </a:rPr>
              <a:t>짧다</a:t>
            </a:r>
          </a:p>
        </p:txBody>
      </p:sp>
    </p:spTree>
    <p:extLst>
      <p:ext uri="{BB962C8B-B14F-4D97-AF65-F5344CB8AC3E}">
        <p14:creationId xmlns:p14="http://schemas.microsoft.com/office/powerpoint/2010/main" val="1192612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10"/>
          <p:cNvSpPr/>
          <p:nvPr/>
        </p:nvSpPr>
        <p:spPr>
          <a:xfrm>
            <a:off x="81645" y="1042223"/>
            <a:ext cx="12011026" cy="57232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2129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209800" y="2114550"/>
            <a:ext cx="7305675" cy="4210050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Rectangle 100"/>
          <p:cNvSpPr/>
          <p:nvPr/>
        </p:nvSpPr>
        <p:spPr>
          <a:xfrm>
            <a:off x="2276475" y="2200275"/>
            <a:ext cx="7162800" cy="371475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Rectangle 101"/>
          <p:cNvSpPr/>
          <p:nvPr/>
        </p:nvSpPr>
        <p:spPr>
          <a:xfrm>
            <a:off x="2714625" y="2876550"/>
            <a:ext cx="1419225" cy="1257300"/>
          </a:xfrm>
          <a:prstGeom prst="rect">
            <a:avLst/>
          </a:prstGeom>
          <a:solidFill>
            <a:srgbClr val="F2F2F2"/>
          </a:solidFill>
          <a:ln w="28575">
            <a:solidFill>
              <a:schemeClr val="dk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>
                <a:solidFill>
                  <a:schemeClr val="dk1"/>
                </a:solidFill>
                <a:latin typeface="한컴 백제 B"/>
                <a:ea typeface="한컴 백제 B"/>
              </a:rPr>
              <a:t>번호</a:t>
            </a:r>
          </a:p>
          <a:p>
            <a:pPr algn="ctr">
              <a:defRPr/>
            </a:pPr>
            <a:r>
              <a:rPr lang="ko-KR" altLang="en-US" sz="2000" b="1">
                <a:solidFill>
                  <a:schemeClr val="dk1"/>
                </a:solidFill>
                <a:latin typeface="한컴 백제 B"/>
                <a:ea typeface="한컴 백제 B"/>
              </a:rPr>
              <a:t>등록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400550" y="2876550"/>
            <a:ext cx="1419225" cy="1257300"/>
          </a:xfrm>
          <a:prstGeom prst="rect">
            <a:avLst/>
          </a:prstGeom>
          <a:solidFill>
            <a:srgbClr val="F2F2F2"/>
          </a:solidFill>
          <a:ln w="28575">
            <a:solidFill>
              <a:schemeClr val="dk1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dk1"/>
                </a:solidFill>
                <a:latin typeface="한컴 백제 B"/>
                <a:ea typeface="한컴 백제 B"/>
              </a:rPr>
              <a:t>보기</a:t>
            </a:r>
          </a:p>
          <a:p>
            <a:pPr algn="ctr">
              <a:defRPr/>
            </a:pPr>
            <a:r>
              <a:rPr lang="ko-KR" altLang="en-US" sz="2100" b="1">
                <a:solidFill>
                  <a:schemeClr val="dk1"/>
                </a:solidFill>
                <a:latin typeface="한컴 백제 B"/>
                <a:ea typeface="한컴 백제 B"/>
              </a:rPr>
              <a:t>정렬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2705100" y="4476750"/>
            <a:ext cx="1419225" cy="1257300"/>
          </a:xfrm>
          <a:prstGeom prst="rect">
            <a:avLst/>
          </a:prstGeom>
          <a:solidFill>
            <a:srgbClr val="F2F2F2"/>
          </a:solidFill>
          <a:ln w="28575">
            <a:solidFill>
              <a:schemeClr val="dk1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dk1"/>
                </a:solidFill>
                <a:latin typeface="한컴 백제 B"/>
                <a:ea typeface="한컴 백제 B"/>
              </a:rPr>
              <a:t>유통기한</a:t>
            </a:r>
          </a:p>
          <a:p>
            <a:pPr algn="ctr">
              <a:defRPr/>
            </a:pPr>
            <a:r>
              <a:rPr lang="ko-KR" altLang="en-US" sz="2100" b="1">
                <a:solidFill>
                  <a:schemeClr val="dk1"/>
                </a:solidFill>
                <a:latin typeface="한컴 백제 B"/>
                <a:ea typeface="한컴 백제 B"/>
              </a:rPr>
              <a:t>설정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400550" y="4467225"/>
            <a:ext cx="1419225" cy="1257300"/>
          </a:xfrm>
          <a:prstGeom prst="rect">
            <a:avLst/>
          </a:prstGeom>
          <a:solidFill>
            <a:srgbClr val="F2F2F2"/>
          </a:solidFill>
          <a:ln w="28575">
            <a:solidFill>
              <a:schemeClr val="dk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dk1"/>
                </a:solidFill>
                <a:latin typeface="한컴 백제 B"/>
                <a:ea typeface="한컴 백제 B"/>
              </a:rPr>
              <a:t>번호</a:t>
            </a:r>
          </a:p>
          <a:p>
            <a:pPr algn="ctr">
              <a:defRPr/>
            </a:pPr>
            <a:r>
              <a:rPr lang="ko-KR" altLang="en-US" sz="2100" b="1">
                <a:solidFill>
                  <a:schemeClr val="dk1"/>
                </a:solidFill>
                <a:latin typeface="한컴 백제 B"/>
                <a:ea typeface="한컴 백제 B"/>
              </a:rPr>
              <a:t>해지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276475" y="2190750"/>
            <a:ext cx="7086601" cy="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latin typeface="한컴 백제 B"/>
                <a:ea typeface="한컴 백제 B"/>
              </a:rPr>
              <a:t>등록되지 않은 번호 </a:t>
            </a:r>
            <a:r>
              <a:rPr lang="en-US" altLang="ko-KR" sz="2000" b="1">
                <a:latin typeface="한컴 백제 B"/>
                <a:ea typeface="한컴 백제 B"/>
              </a:rPr>
              <a:t>:</a:t>
            </a:r>
            <a:r>
              <a:rPr lang="ko-KR" altLang="en-US" sz="2000" b="1">
                <a:latin typeface="한컴 백제 B"/>
                <a:ea typeface="한컴 백제 B"/>
              </a:rPr>
              <a:t> </a:t>
            </a:r>
            <a:r>
              <a:rPr lang="en-US" altLang="ko-KR" sz="2000" b="1">
                <a:latin typeface="한컴 백제 B"/>
                <a:ea typeface="한컴 백제 B"/>
              </a:rPr>
              <a:t>002</a:t>
            </a:r>
            <a:r>
              <a:rPr lang="ko-KR" altLang="en-US" sz="2000" b="1">
                <a:latin typeface="한컴 백제 B"/>
                <a:ea typeface="한컴 백제 B"/>
              </a:rPr>
              <a:t> </a:t>
            </a:r>
            <a:r>
              <a:rPr lang="en-US" altLang="ko-KR" sz="2000" b="1">
                <a:latin typeface="한컴 백제 B"/>
                <a:ea typeface="한컴 백제 B"/>
              </a:rPr>
              <a:t>004</a:t>
            </a:r>
            <a:r>
              <a:rPr lang="ko-KR" altLang="en-US" sz="2000" b="1">
                <a:latin typeface="한컴 백제 B"/>
                <a:ea typeface="한컴 백제 B"/>
              </a:rPr>
              <a:t> </a:t>
            </a:r>
            <a:r>
              <a:rPr lang="en-US" altLang="ko-KR" sz="2000" b="1">
                <a:latin typeface="한컴 백제 B"/>
                <a:ea typeface="한컴 백제 B"/>
              </a:rPr>
              <a:t>005</a:t>
            </a:r>
            <a:r>
              <a:rPr lang="ko-KR" altLang="en-US" sz="2000" b="1">
                <a:latin typeface="한컴 백제 B"/>
                <a:ea typeface="한컴 백제 B"/>
              </a:rPr>
              <a:t> </a:t>
            </a:r>
            <a:r>
              <a:rPr lang="en-US" altLang="ko-KR" sz="2000" b="1">
                <a:latin typeface="한컴 백제 B"/>
                <a:ea typeface="한컴 백제 B"/>
              </a:rPr>
              <a:t>006</a:t>
            </a:r>
            <a:r>
              <a:rPr lang="ko-KR" altLang="en-US" sz="2000" b="1">
                <a:latin typeface="한컴 백제 B"/>
                <a:ea typeface="한컴 백제 B"/>
              </a:rPr>
              <a:t> </a:t>
            </a:r>
            <a:r>
              <a:rPr lang="en-US" altLang="ko-KR" sz="2000" b="1">
                <a:latin typeface="한컴 백제 B"/>
                <a:ea typeface="한컴 백제 B"/>
              </a:rPr>
              <a:t>..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619874" y="2933700"/>
            <a:ext cx="2390775" cy="371475"/>
          </a:xfrm>
          <a:prstGeom prst="rect">
            <a:avLst/>
          </a:prstGeom>
          <a:solidFill>
            <a:srgbClr val="FF843A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1" name="Rectangle 110"/>
          <p:cNvSpPr/>
          <p:nvPr/>
        </p:nvSpPr>
        <p:spPr>
          <a:xfrm>
            <a:off x="6619874" y="3543300"/>
            <a:ext cx="2390775" cy="371475"/>
          </a:xfrm>
          <a:prstGeom prst="rect">
            <a:avLst/>
          </a:prstGeom>
          <a:solidFill>
            <a:srgbClr val="FF843A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" name="Rectangle 111"/>
          <p:cNvSpPr/>
          <p:nvPr/>
        </p:nvSpPr>
        <p:spPr>
          <a:xfrm>
            <a:off x="6619873" y="4133850"/>
            <a:ext cx="2390775" cy="400050"/>
          </a:xfrm>
          <a:prstGeom prst="rect">
            <a:avLst/>
          </a:prstGeom>
          <a:noFill/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3" name="Rectangle 112"/>
          <p:cNvSpPr/>
          <p:nvPr/>
        </p:nvSpPr>
        <p:spPr>
          <a:xfrm>
            <a:off x="6619874" y="4752975"/>
            <a:ext cx="2390774" cy="400050"/>
          </a:xfrm>
          <a:prstGeom prst="rect">
            <a:avLst/>
          </a:prstGeom>
          <a:noFill/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4" name="Rectangle 113"/>
          <p:cNvSpPr/>
          <p:nvPr/>
        </p:nvSpPr>
        <p:spPr>
          <a:xfrm>
            <a:off x="6619874" y="5372100"/>
            <a:ext cx="2390774" cy="400050"/>
          </a:xfrm>
          <a:prstGeom prst="rect">
            <a:avLst/>
          </a:prstGeom>
          <a:noFill/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5953125" y="2962275"/>
            <a:ext cx="533400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962649" y="4781550"/>
            <a:ext cx="533400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latin typeface="한컴 백제 B"/>
                <a:ea typeface="한컴 백제 B"/>
              </a:rPr>
              <a:t>010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962649" y="4162425"/>
            <a:ext cx="533400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>
                <a:solidFill>
                  <a:schemeClr val="dk1"/>
                </a:solidFill>
                <a:latin typeface="한컴 백제 B"/>
                <a:ea typeface="한컴 백제 B"/>
              </a:rPr>
              <a:t>003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962649" y="5410200"/>
            <a:ext cx="533400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>
                <a:latin typeface="한컴 백제 B"/>
                <a:ea typeface="한컴 백제 B"/>
              </a:rPr>
              <a:t>035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962649" y="3571875"/>
            <a:ext cx="533400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>
                <a:solidFill>
                  <a:schemeClr val="dk1"/>
                </a:solidFill>
                <a:latin typeface="한컴 백제 B"/>
                <a:ea typeface="한컴 백제 B"/>
              </a:rPr>
              <a:t>016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962649" y="2971800"/>
            <a:ext cx="533400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>
                <a:solidFill>
                  <a:schemeClr val="dk1"/>
                </a:solidFill>
                <a:latin typeface="한컴 백제 B"/>
                <a:ea typeface="한컴 백제 B"/>
              </a:rPr>
              <a:t>001</a:t>
            </a:r>
          </a:p>
        </p:txBody>
      </p:sp>
      <p:sp>
        <p:nvSpPr>
          <p:cNvPr id="121" name="Left Brace 120"/>
          <p:cNvSpPr/>
          <p:nvPr/>
        </p:nvSpPr>
        <p:spPr>
          <a:xfrm rot="10698256">
            <a:off x="9220200" y="3000375"/>
            <a:ext cx="942975" cy="847725"/>
          </a:xfrm>
          <a:prstGeom prst="leftBrace">
            <a:avLst>
              <a:gd name="adj1" fmla="val 8333"/>
              <a:gd name="adj2" fmla="val 50000"/>
            </a:avLst>
          </a:prstGeom>
          <a:ln w="571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0591800" y="3133725"/>
            <a:ext cx="1266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latin typeface="한컴 백제 B"/>
                <a:ea typeface="한컴 백제 B"/>
              </a:rPr>
              <a:t>유통기한</a:t>
            </a:r>
          </a:p>
          <a:p>
            <a:pPr>
              <a:defRPr/>
            </a:pPr>
            <a:r>
              <a:rPr lang="en-US" altLang="ko-KR" sz="2000" b="1" dirty="0">
                <a:latin typeface="한컴 백제 B"/>
                <a:ea typeface="한컴 백제 B"/>
              </a:rPr>
              <a:t>5</a:t>
            </a:r>
            <a:r>
              <a:rPr lang="ko-KR" altLang="en-US" sz="2000" b="1" dirty="0" smtClean="0">
                <a:latin typeface="한컴 백제 B"/>
                <a:ea typeface="한컴 백제 B"/>
              </a:rPr>
              <a:t>일 </a:t>
            </a:r>
            <a:r>
              <a:rPr lang="ko-KR" altLang="en-US" sz="2000" b="1" dirty="0">
                <a:latin typeface="한컴 백제 B"/>
                <a:ea typeface="한컴 백제 B"/>
              </a:rPr>
              <a:t>미만</a:t>
            </a:r>
          </a:p>
        </p:txBody>
      </p:sp>
      <p:sp>
        <p:nvSpPr>
          <p:cNvPr id="25" name="직사각형 34"/>
          <p:cNvSpPr/>
          <p:nvPr/>
        </p:nvSpPr>
        <p:spPr>
          <a:xfrm>
            <a:off x="436305" y="214288"/>
            <a:ext cx="43691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chemeClr val="dk1"/>
                </a:solidFill>
                <a:latin typeface="한컴 소망 B"/>
                <a:ea typeface="한컴 소망 B"/>
              </a:rPr>
              <a:t>세부 </a:t>
            </a:r>
            <a:r>
              <a:rPr lang="ko-KR" altLang="en-US" sz="2800" b="1" dirty="0">
                <a:solidFill>
                  <a:schemeClr val="dk1"/>
                </a:solidFill>
                <a:latin typeface="한컴 소망 B"/>
                <a:ea typeface="한컴 소망 B"/>
              </a:rPr>
              <a:t>설명</a:t>
            </a:r>
          </a:p>
        </p:txBody>
      </p:sp>
      <p:sp>
        <p:nvSpPr>
          <p:cNvPr id="26" name="모서리가 둥근 직사각형 12"/>
          <p:cNvSpPr/>
          <p:nvPr/>
        </p:nvSpPr>
        <p:spPr>
          <a:xfrm>
            <a:off x="4949212" y="1372265"/>
            <a:ext cx="2112602" cy="52729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prstClr val="white"/>
                </a:solidFill>
                <a:latin typeface="한컴 백제 B"/>
                <a:ea typeface="한컴 백제 B"/>
              </a:rPr>
              <a:t>디스플레이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81645" y="1042223"/>
            <a:ext cx="12011026" cy="57232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2129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1790700"/>
            <a:ext cx="4543425" cy="4733925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6479745" y="1476375"/>
            <a:ext cx="4343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dirty="0">
                <a:latin typeface="한컴 백제 B"/>
                <a:ea typeface="한컴 백제 B"/>
              </a:rPr>
              <a:t>뚜껑 </a:t>
            </a:r>
            <a:r>
              <a:rPr lang="en-US" altLang="ko-KR" sz="2100" dirty="0">
                <a:latin typeface="한컴 백제 B"/>
                <a:ea typeface="한컴 백제 B"/>
              </a:rPr>
              <a:t>open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rot="5400000">
            <a:off x="8430327" y="2243137"/>
            <a:ext cx="31432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422594" y="2505075"/>
            <a:ext cx="4343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 dirty="0">
                <a:latin typeface="한컴 백제 B"/>
                <a:ea typeface="한컴 백제 B"/>
              </a:rPr>
              <a:t>DIP </a:t>
            </a:r>
            <a:r>
              <a:rPr lang="ko-KR" altLang="en-US" sz="2100" dirty="0">
                <a:latin typeface="한컴 백제 B"/>
                <a:ea typeface="한컴 백제 B"/>
              </a:rPr>
              <a:t>스위치로 번호 지정</a:t>
            </a:r>
          </a:p>
          <a:p>
            <a:pPr algn="ctr">
              <a:defRPr/>
            </a:pPr>
            <a:r>
              <a:rPr lang="en-US" altLang="ko-KR" sz="2100" dirty="0">
                <a:latin typeface="한컴 백제 B"/>
                <a:ea typeface="한컴 백제 B"/>
              </a:rPr>
              <a:t>(</a:t>
            </a:r>
            <a:r>
              <a:rPr lang="en-US" altLang="ko-KR" sz="2100" dirty="0">
                <a:solidFill>
                  <a:srgbClr val="FF0000"/>
                </a:solidFill>
                <a:latin typeface="한컴 백제 B"/>
                <a:ea typeface="한컴 백제 B"/>
              </a:rPr>
              <a:t>0</a:t>
            </a:r>
            <a:r>
              <a:rPr lang="ko-KR" altLang="en-US" sz="2100" dirty="0">
                <a:solidFill>
                  <a:srgbClr val="FF0000"/>
                </a:solidFill>
                <a:latin typeface="한컴 백제 B"/>
                <a:ea typeface="한컴 백제 B"/>
              </a:rPr>
              <a:t>번</a:t>
            </a:r>
            <a:r>
              <a:rPr lang="en-US" altLang="ko-KR" sz="2100" dirty="0">
                <a:solidFill>
                  <a:srgbClr val="FF0000"/>
                </a:solidFill>
                <a:latin typeface="한컴 백제 B"/>
                <a:ea typeface="한컴 백제 B"/>
              </a:rPr>
              <a:t>:</a:t>
            </a:r>
            <a:r>
              <a:rPr lang="ko-KR" altLang="en-US" sz="2100" dirty="0">
                <a:solidFill>
                  <a:srgbClr val="FF0000"/>
                </a:solidFill>
                <a:latin typeface="한컴 백제 B"/>
                <a:ea typeface="한컴 백제 B"/>
              </a:rPr>
              <a:t> </a:t>
            </a:r>
            <a:r>
              <a:rPr lang="en-US" altLang="ko-KR" sz="2100" dirty="0">
                <a:solidFill>
                  <a:srgbClr val="FF0000"/>
                </a:solidFill>
                <a:latin typeface="한컴 백제 B"/>
                <a:ea typeface="한컴 백제 B"/>
              </a:rPr>
              <a:t>off</a:t>
            </a:r>
            <a:r>
              <a:rPr lang="en-US" altLang="ko-KR" sz="2100" dirty="0">
                <a:latin typeface="한컴 백제 B"/>
                <a:ea typeface="한컴 백제 B"/>
              </a:rPr>
              <a:t>)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rot="5400000">
            <a:off x="8427605" y="3558947"/>
            <a:ext cx="31432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474297" y="3824968"/>
            <a:ext cx="4343401" cy="40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dirty="0">
                <a:latin typeface="한컴 백제 B"/>
                <a:ea typeface="한컴 백제 B"/>
              </a:rPr>
              <a:t>냉장고에 보관</a:t>
            </a:r>
          </a:p>
        </p:txBody>
      </p:sp>
      <p:cxnSp>
        <p:nvCxnSpPr>
          <p:cNvPr id="86" name="Straight Arrow Connector 85"/>
          <p:cNvCxnSpPr/>
          <p:nvPr/>
        </p:nvCxnSpPr>
        <p:spPr>
          <a:xfrm rot="5400000">
            <a:off x="8427604" y="4552271"/>
            <a:ext cx="31432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478381" y="4816931"/>
            <a:ext cx="4343400" cy="40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 dirty="0">
                <a:latin typeface="한컴 백제 B"/>
                <a:ea typeface="한컴 백제 B"/>
              </a:rPr>
              <a:t>RFID</a:t>
            </a:r>
            <a:r>
              <a:rPr lang="ko-KR" altLang="en-US" sz="2100" dirty="0">
                <a:latin typeface="한컴 백제 B"/>
                <a:ea typeface="한컴 백제 B"/>
              </a:rPr>
              <a:t>로 새로운 번호 식별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 flipV="1">
            <a:off x="3222171" y="1730829"/>
            <a:ext cx="4653643" cy="1578429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5400000">
            <a:off x="8427604" y="5545595"/>
            <a:ext cx="31432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470217" y="5822499"/>
            <a:ext cx="4343400" cy="407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dirty="0">
                <a:latin typeface="한컴 백제 B"/>
                <a:ea typeface="한컴 백제 B"/>
              </a:rPr>
              <a:t>유통기한 등록</a:t>
            </a:r>
          </a:p>
        </p:txBody>
      </p:sp>
      <p:sp>
        <p:nvSpPr>
          <p:cNvPr id="19" name="직사각형 34"/>
          <p:cNvSpPr/>
          <p:nvPr/>
        </p:nvSpPr>
        <p:spPr>
          <a:xfrm>
            <a:off x="436305" y="214288"/>
            <a:ext cx="43691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chemeClr val="dk1"/>
                </a:solidFill>
                <a:latin typeface="한컴 소망 B"/>
                <a:ea typeface="한컴 소망 B"/>
              </a:rPr>
              <a:t>세부 </a:t>
            </a:r>
            <a:r>
              <a:rPr lang="ko-KR" altLang="en-US" sz="2800" b="1" dirty="0">
                <a:solidFill>
                  <a:schemeClr val="dk1"/>
                </a:solidFill>
                <a:latin typeface="한컴 소망 B"/>
                <a:ea typeface="한컴 소망 B"/>
              </a:rPr>
              <a:t>설명</a:t>
            </a:r>
          </a:p>
        </p:txBody>
      </p:sp>
      <p:sp>
        <p:nvSpPr>
          <p:cNvPr id="22" name="모서리가 둥근 직사각형 20"/>
          <p:cNvSpPr/>
          <p:nvPr/>
        </p:nvSpPr>
        <p:spPr>
          <a:xfrm>
            <a:off x="1801918" y="1285354"/>
            <a:ext cx="1651228" cy="367419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 smtClean="0">
                <a:solidFill>
                  <a:prstClr val="white"/>
                </a:solidFill>
                <a:latin typeface="한컴 백제 B"/>
                <a:ea typeface="한컴 백제 B"/>
              </a:rPr>
              <a:t>스마트 반찬통</a:t>
            </a:r>
            <a:endParaRPr lang="ko-KR" altLang="en-US" sz="1600" b="1" dirty="0">
              <a:solidFill>
                <a:prstClr val="white"/>
              </a:solidFill>
              <a:latin typeface="한컴 백제 B"/>
              <a:ea typeface="한컴 백제 B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967589" y="2956833"/>
            <a:ext cx="1371600" cy="138112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401281" y="1071722"/>
            <a:ext cx="11389437" cy="5474179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 rot="5400000">
            <a:off x="7863675" y="95647"/>
            <a:ext cx="1249969" cy="4051300"/>
          </a:xfrm>
          <a:custGeom>
            <a:avLst/>
            <a:gdLst>
              <a:gd name="connsiteX0" fmla="*/ 0 w 1663709"/>
              <a:gd name="connsiteY0" fmla="*/ 0 h 4051300"/>
              <a:gd name="connsiteX1" fmla="*/ 1203671 w 1663709"/>
              <a:gd name="connsiteY1" fmla="*/ 0 h 4051300"/>
              <a:gd name="connsiteX2" fmla="*/ 1663709 w 1663709"/>
              <a:gd name="connsiteY2" fmla="*/ 460038 h 4051300"/>
              <a:gd name="connsiteX3" fmla="*/ 1663709 w 1663709"/>
              <a:gd name="connsiteY3" fmla="*/ 4051300 h 4051300"/>
              <a:gd name="connsiteX4" fmla="*/ 457209 w 1663709"/>
              <a:gd name="connsiteY4" fmla="*/ 4051300 h 4051300"/>
              <a:gd name="connsiteX5" fmla="*/ 457209 w 1663709"/>
              <a:gd name="connsiteY5" fmla="*/ 457209 h 4051300"/>
              <a:gd name="connsiteX6" fmla="*/ 0 w 1663709"/>
              <a:gd name="connsiteY6" fmla="*/ 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3709" h="4051300">
                <a:moveTo>
                  <a:pt x="0" y="0"/>
                </a:moveTo>
                <a:lnTo>
                  <a:pt x="1203671" y="0"/>
                </a:lnTo>
                <a:cubicBezTo>
                  <a:pt x="1457743" y="0"/>
                  <a:pt x="1663709" y="205966"/>
                  <a:pt x="1663709" y="460038"/>
                </a:cubicBezTo>
                <a:lnTo>
                  <a:pt x="1663709" y="4051300"/>
                </a:lnTo>
                <a:lnTo>
                  <a:pt x="457209" y="4051300"/>
                </a:lnTo>
                <a:lnTo>
                  <a:pt x="457209" y="457209"/>
                </a:lnTo>
                <a:cubicBezTo>
                  <a:pt x="457209" y="204699"/>
                  <a:pt x="252510" y="0"/>
                  <a:pt x="0" y="0"/>
                </a:cubicBezTo>
                <a:close/>
              </a:path>
            </a:pathLst>
          </a:custGeom>
          <a:solidFill>
            <a:srgbClr val="00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 rot="5400000" flipV="1">
            <a:off x="5522107" y="1984321"/>
            <a:ext cx="1259506" cy="622300"/>
          </a:xfrm>
          <a:prstGeom prst="triangle">
            <a:avLst>
              <a:gd name="adj" fmla="val 50000"/>
            </a:avLst>
          </a:prstGeom>
          <a:solidFill>
            <a:srgbClr val="00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68" name="자유형 26"/>
          <p:cNvSpPr/>
          <p:nvPr/>
        </p:nvSpPr>
        <p:spPr>
          <a:xfrm rot="5400000">
            <a:off x="7882725" y="1711971"/>
            <a:ext cx="1249969" cy="4051300"/>
          </a:xfrm>
          <a:custGeom>
            <a:avLst/>
            <a:gdLst>
              <a:gd name="connsiteX0" fmla="*/ 0 w 1663709"/>
              <a:gd name="connsiteY0" fmla="*/ 0 h 4051300"/>
              <a:gd name="connsiteX1" fmla="*/ 1203671 w 1663709"/>
              <a:gd name="connsiteY1" fmla="*/ 0 h 4051300"/>
              <a:gd name="connsiteX2" fmla="*/ 1663709 w 1663709"/>
              <a:gd name="connsiteY2" fmla="*/ 460038 h 4051300"/>
              <a:gd name="connsiteX3" fmla="*/ 1663709 w 1663709"/>
              <a:gd name="connsiteY3" fmla="*/ 4051300 h 4051300"/>
              <a:gd name="connsiteX4" fmla="*/ 457209 w 1663709"/>
              <a:gd name="connsiteY4" fmla="*/ 4051300 h 4051300"/>
              <a:gd name="connsiteX5" fmla="*/ 457209 w 1663709"/>
              <a:gd name="connsiteY5" fmla="*/ 457209 h 4051300"/>
              <a:gd name="connsiteX6" fmla="*/ 0 w 1663709"/>
              <a:gd name="connsiteY6" fmla="*/ 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3709" h="4051300">
                <a:moveTo>
                  <a:pt x="0" y="0"/>
                </a:moveTo>
                <a:lnTo>
                  <a:pt x="1203671" y="0"/>
                </a:lnTo>
                <a:cubicBezTo>
                  <a:pt x="1457743" y="0"/>
                  <a:pt x="1663709" y="205966"/>
                  <a:pt x="1663709" y="460038"/>
                </a:cubicBezTo>
                <a:lnTo>
                  <a:pt x="1663709" y="4051300"/>
                </a:lnTo>
                <a:lnTo>
                  <a:pt x="457209" y="4051300"/>
                </a:lnTo>
                <a:lnTo>
                  <a:pt x="457209" y="457209"/>
                </a:lnTo>
                <a:cubicBezTo>
                  <a:pt x="457209" y="204699"/>
                  <a:pt x="252510" y="0"/>
                  <a:pt x="0" y="0"/>
                </a:cubicBezTo>
                <a:close/>
              </a:path>
            </a:pathLst>
          </a:custGeom>
          <a:solidFill>
            <a:srgbClr val="00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70" name="이등변 삼각형 30"/>
          <p:cNvSpPr/>
          <p:nvPr/>
        </p:nvSpPr>
        <p:spPr>
          <a:xfrm rot="5400000" flipV="1">
            <a:off x="5541157" y="3600645"/>
            <a:ext cx="1259506" cy="622300"/>
          </a:xfrm>
          <a:prstGeom prst="triangle">
            <a:avLst>
              <a:gd name="adj" fmla="val 50000"/>
            </a:avLst>
          </a:prstGeom>
          <a:solidFill>
            <a:srgbClr val="00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71" name="직사각형 31"/>
          <p:cNvSpPr/>
          <p:nvPr/>
        </p:nvSpPr>
        <p:spPr>
          <a:xfrm>
            <a:off x="6804347" y="3686320"/>
            <a:ext cx="3300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/>
            </a:pPr>
            <a:r>
              <a:rPr lang="ko-KR" altLang="en-US" sz="1600" b="1" dirty="0" smtClean="0">
                <a:solidFill>
                  <a:schemeClr val="bg1"/>
                </a:solidFill>
                <a:latin typeface="한컴 백제 B"/>
                <a:ea typeface="한컴 백제 B"/>
              </a:rPr>
              <a:t>반찬의 </a:t>
            </a:r>
            <a:r>
              <a:rPr lang="ko-KR" altLang="en-US" sz="1600" b="1" dirty="0">
                <a:solidFill>
                  <a:schemeClr val="bg1"/>
                </a:solidFill>
                <a:latin typeface="한컴 백제 B"/>
                <a:ea typeface="한컴 백제 B"/>
              </a:rPr>
              <a:t>유통기한 관리가 편리하다</a:t>
            </a:r>
            <a:r>
              <a:rPr lang="en-US" altLang="ko-KR" sz="1600" b="1" dirty="0">
                <a:solidFill>
                  <a:schemeClr val="bg1"/>
                </a:solidFill>
                <a:latin typeface="한컴 백제 B"/>
                <a:ea typeface="한컴 백제 B"/>
              </a:rPr>
              <a:t>.</a:t>
            </a:r>
          </a:p>
        </p:txBody>
      </p:sp>
      <p:sp>
        <p:nvSpPr>
          <p:cNvPr id="72" name="자유형 26"/>
          <p:cNvSpPr/>
          <p:nvPr/>
        </p:nvSpPr>
        <p:spPr>
          <a:xfrm rot="5400000">
            <a:off x="7870872" y="3306922"/>
            <a:ext cx="1249969" cy="4051300"/>
          </a:xfrm>
          <a:custGeom>
            <a:avLst/>
            <a:gdLst>
              <a:gd name="connsiteX0" fmla="*/ 0 w 1663709"/>
              <a:gd name="connsiteY0" fmla="*/ 0 h 4051300"/>
              <a:gd name="connsiteX1" fmla="*/ 1203671 w 1663709"/>
              <a:gd name="connsiteY1" fmla="*/ 0 h 4051300"/>
              <a:gd name="connsiteX2" fmla="*/ 1663709 w 1663709"/>
              <a:gd name="connsiteY2" fmla="*/ 460038 h 4051300"/>
              <a:gd name="connsiteX3" fmla="*/ 1663709 w 1663709"/>
              <a:gd name="connsiteY3" fmla="*/ 4051300 h 4051300"/>
              <a:gd name="connsiteX4" fmla="*/ 457209 w 1663709"/>
              <a:gd name="connsiteY4" fmla="*/ 4051300 h 4051300"/>
              <a:gd name="connsiteX5" fmla="*/ 457209 w 1663709"/>
              <a:gd name="connsiteY5" fmla="*/ 457209 h 4051300"/>
              <a:gd name="connsiteX6" fmla="*/ 0 w 1663709"/>
              <a:gd name="connsiteY6" fmla="*/ 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3709" h="4051300">
                <a:moveTo>
                  <a:pt x="0" y="0"/>
                </a:moveTo>
                <a:lnTo>
                  <a:pt x="1203671" y="0"/>
                </a:lnTo>
                <a:cubicBezTo>
                  <a:pt x="1457743" y="0"/>
                  <a:pt x="1663709" y="205966"/>
                  <a:pt x="1663709" y="460038"/>
                </a:cubicBezTo>
                <a:lnTo>
                  <a:pt x="1663709" y="4051300"/>
                </a:lnTo>
                <a:lnTo>
                  <a:pt x="457209" y="4051300"/>
                </a:lnTo>
                <a:lnTo>
                  <a:pt x="457209" y="457209"/>
                </a:lnTo>
                <a:cubicBezTo>
                  <a:pt x="457209" y="204699"/>
                  <a:pt x="252510" y="0"/>
                  <a:pt x="0" y="0"/>
                </a:cubicBezTo>
                <a:close/>
              </a:path>
            </a:pathLst>
          </a:custGeom>
          <a:solidFill>
            <a:srgbClr val="00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74" name="이등변 삼각형 30"/>
          <p:cNvSpPr/>
          <p:nvPr/>
        </p:nvSpPr>
        <p:spPr>
          <a:xfrm rot="5400000" flipV="1">
            <a:off x="5529304" y="5195596"/>
            <a:ext cx="1259506" cy="622300"/>
          </a:xfrm>
          <a:prstGeom prst="triangle">
            <a:avLst>
              <a:gd name="adj" fmla="val 50000"/>
            </a:avLst>
          </a:prstGeom>
          <a:solidFill>
            <a:srgbClr val="00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/>
          <a:srcRect l="31560" r="31870"/>
          <a:stretch>
            <a:fillRect/>
          </a:stretch>
        </p:blipFill>
        <p:spPr>
          <a:xfrm>
            <a:off x="1593298" y="1071722"/>
            <a:ext cx="3180119" cy="5479589"/>
          </a:xfrm>
          <a:prstGeom prst="rect">
            <a:avLst/>
          </a:prstGeom>
        </p:spPr>
      </p:pic>
      <p:sp>
        <p:nvSpPr>
          <p:cNvPr id="15" name="직사각형 31"/>
          <p:cNvSpPr/>
          <p:nvPr/>
        </p:nvSpPr>
        <p:spPr>
          <a:xfrm>
            <a:off x="6756524" y="5281271"/>
            <a:ext cx="330097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/>
            </a:pPr>
            <a:r>
              <a:rPr lang="ko-KR" altLang="en-US" sz="1600" b="1" dirty="0">
                <a:solidFill>
                  <a:schemeClr val="bg1"/>
                </a:solidFill>
                <a:latin typeface="한컴 백제 B"/>
                <a:ea typeface="한컴 백제 B"/>
              </a:rPr>
              <a:t>음식물 쓰레기가 줄어든다</a:t>
            </a:r>
            <a:r>
              <a:rPr lang="en-US" altLang="ko-KR" sz="1600" b="1" dirty="0">
                <a:solidFill>
                  <a:schemeClr val="bg1"/>
                </a:solidFill>
                <a:latin typeface="한컴 백제 B"/>
                <a:ea typeface="한컴 백제 B"/>
              </a:rPr>
              <a:t>.</a:t>
            </a:r>
          </a:p>
        </p:txBody>
      </p:sp>
      <p:sp>
        <p:nvSpPr>
          <p:cNvPr id="16" name="직사각형 31"/>
          <p:cNvSpPr/>
          <p:nvPr/>
        </p:nvSpPr>
        <p:spPr>
          <a:xfrm>
            <a:off x="6763721" y="1899036"/>
            <a:ext cx="3300976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/>
            </a:pPr>
            <a:r>
              <a:rPr lang="ko-KR" altLang="en-US" sz="1600" b="1" dirty="0" smtClean="0">
                <a:solidFill>
                  <a:schemeClr val="bg1"/>
                </a:solidFill>
                <a:latin typeface="한컴 백제 B"/>
                <a:ea typeface="한컴 백제 B"/>
              </a:rPr>
              <a:t>현재의 </a:t>
            </a:r>
            <a:r>
              <a:rPr lang="ko-KR" altLang="en-US" sz="1600" b="1" dirty="0">
                <a:solidFill>
                  <a:schemeClr val="bg1"/>
                </a:solidFill>
                <a:latin typeface="한컴 백제 B"/>
                <a:ea typeface="한컴 백제 B"/>
              </a:rPr>
              <a:t>스마트 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백제 B"/>
                <a:ea typeface="한컴 백제 B"/>
              </a:rPr>
              <a:t>냉장고보다</a:t>
            </a:r>
            <a:endParaRPr lang="en-US" altLang="ko-KR" sz="1600" b="1" dirty="0" smtClean="0">
              <a:solidFill>
                <a:schemeClr val="bg1"/>
              </a:solidFill>
              <a:latin typeface="한컴 백제 B"/>
              <a:ea typeface="한컴 백제 B"/>
            </a:endParaRPr>
          </a:p>
          <a:p>
            <a:pPr>
              <a:lnSpc>
                <a:spcPct val="150000"/>
              </a:lnSpc>
              <a:defRPr lang="ko-KR"/>
            </a:pPr>
            <a:r>
              <a:rPr lang="ko-KR" altLang="en-US" sz="1600" b="1" dirty="0" smtClean="0">
                <a:solidFill>
                  <a:schemeClr val="bg1"/>
                </a:solidFill>
                <a:latin typeface="한컴 백제 B"/>
                <a:ea typeface="한컴 백제 B"/>
              </a:rPr>
              <a:t>구매 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백제 B"/>
                <a:ea typeface="한컴 백제 B"/>
              </a:rPr>
              <a:t>/ 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백제 B"/>
                <a:ea typeface="한컴 백제 B"/>
              </a:rPr>
              <a:t>관리비용이 </a:t>
            </a:r>
            <a:r>
              <a:rPr lang="ko-KR" altLang="en-US" sz="1600" b="1" dirty="0">
                <a:solidFill>
                  <a:schemeClr val="bg1"/>
                </a:solidFill>
                <a:latin typeface="한컴 백제 B"/>
                <a:ea typeface="한컴 백제 B"/>
              </a:rPr>
              <a:t>저렴하다</a:t>
            </a:r>
            <a:r>
              <a:rPr lang="en-US" altLang="ko-KR" sz="1600" b="1" dirty="0">
                <a:solidFill>
                  <a:schemeClr val="bg1"/>
                </a:solidFill>
                <a:latin typeface="한컴 백제 B"/>
                <a:ea typeface="한컴 백제 B"/>
              </a:rPr>
              <a:t>.</a:t>
            </a:r>
          </a:p>
        </p:txBody>
      </p:sp>
      <p:sp>
        <p:nvSpPr>
          <p:cNvPr id="17" name="직사각형 34"/>
          <p:cNvSpPr/>
          <p:nvPr/>
        </p:nvSpPr>
        <p:spPr>
          <a:xfrm>
            <a:off x="664904" y="214288"/>
            <a:ext cx="4369113" cy="726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/>
            </a:pPr>
            <a:r>
              <a:rPr lang="ko-KR" altLang="en-US" sz="2800" b="1">
                <a:solidFill>
                  <a:schemeClr val="dk1"/>
                </a:solidFill>
                <a:latin typeface="한컴 소망 B"/>
                <a:ea typeface="한컴 소망 B"/>
              </a:rPr>
              <a:t>기대 효과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401281" y="338297"/>
            <a:ext cx="11389437" cy="6207604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11442" y="2703435"/>
            <a:ext cx="4369113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6000" b="1" dirty="0" smtClean="0">
                <a:solidFill>
                  <a:schemeClr val="dk1"/>
                </a:solidFill>
                <a:latin typeface="한컴 백제 B"/>
                <a:ea typeface="한컴 백제 B"/>
              </a:rPr>
              <a:t>감사합니다</a:t>
            </a:r>
            <a:endParaRPr lang="en-US" altLang="ko-KR" sz="6000" b="1" dirty="0">
              <a:solidFill>
                <a:schemeClr val="dk1"/>
              </a:solidFill>
              <a:latin typeface="한컴 백제 B"/>
              <a:ea typeface="한컴 백제 B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29826" y="4852622"/>
            <a:ext cx="724267" cy="45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45</a:t>
            </a:r>
            <a:r>
              <a:rPr lang="en-US" altLang="ko-KR" sz="1400" b="1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직사각형 31"/>
          <p:cNvSpPr/>
          <p:nvPr/>
        </p:nvSpPr>
        <p:spPr>
          <a:xfrm>
            <a:off x="1562281" y="5478433"/>
            <a:ext cx="3706824" cy="653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500" b="1">
                <a:solidFill>
                  <a:schemeClr val="bg1"/>
                </a:solidFill>
                <a:latin typeface="한컴 백제 B"/>
                <a:ea typeface="한컴 백제 B"/>
              </a:rPr>
              <a:t>음식물 쓰레기가 줄어든다</a:t>
            </a:r>
            <a:r>
              <a:rPr lang="en-US" altLang="ko-KR" sz="2500" b="1">
                <a:solidFill>
                  <a:schemeClr val="bg1"/>
                </a:solidFill>
                <a:latin typeface="한컴 백제 B"/>
                <a:ea typeface="한컴 백제 B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401281" y="338297"/>
            <a:ext cx="11389437" cy="6207604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29826" y="4852622"/>
            <a:ext cx="724267" cy="45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45</a:t>
            </a:r>
            <a:r>
              <a:rPr lang="en-US" altLang="ko-KR" sz="1400" b="1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직사각형 31"/>
          <p:cNvSpPr/>
          <p:nvPr/>
        </p:nvSpPr>
        <p:spPr>
          <a:xfrm>
            <a:off x="1562281" y="5478433"/>
            <a:ext cx="3706824" cy="653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500" b="1">
                <a:solidFill>
                  <a:schemeClr val="bg1"/>
                </a:solidFill>
                <a:latin typeface="한컴 백제 B"/>
                <a:ea typeface="한컴 백제 B"/>
              </a:rPr>
              <a:t>음식물 쓰레기가 줄어든다</a:t>
            </a:r>
            <a:r>
              <a:rPr lang="en-US" altLang="ko-KR" sz="2500" b="1">
                <a:solidFill>
                  <a:schemeClr val="bg1"/>
                </a:solidFill>
                <a:latin typeface="한컴 백제 B"/>
                <a:ea typeface="한컴 백제 B"/>
              </a:rPr>
              <a:t>.</a:t>
            </a:r>
          </a:p>
        </p:txBody>
      </p:sp>
      <p:sp>
        <p:nvSpPr>
          <p:cNvPr id="6" name="직사각형 34"/>
          <p:cNvSpPr/>
          <p:nvPr/>
        </p:nvSpPr>
        <p:spPr>
          <a:xfrm>
            <a:off x="3911442" y="2703435"/>
            <a:ext cx="4369113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dirty="0">
                <a:solidFill>
                  <a:schemeClr val="dk1"/>
                </a:solidFill>
                <a:latin typeface="한컴 백제 B"/>
                <a:ea typeface="한컴 백제 B"/>
              </a:rPr>
              <a:t>Q &amp; 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57347" y="2457938"/>
            <a:ext cx="3024554" cy="3024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674577" y="2575168"/>
            <a:ext cx="2790093" cy="279009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25901" y="3622425"/>
            <a:ext cx="328744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schemeClr val="dk1"/>
                </a:solidFill>
                <a:latin typeface="한컴 소망 B"/>
                <a:ea typeface="한컴 소망 B"/>
              </a:rPr>
              <a:t>스마트 냉장고</a:t>
            </a:r>
          </a:p>
        </p:txBody>
      </p:sp>
      <p:sp>
        <p:nvSpPr>
          <p:cNvPr id="7" name="원호 6"/>
          <p:cNvSpPr/>
          <p:nvPr/>
        </p:nvSpPr>
        <p:spPr>
          <a:xfrm>
            <a:off x="4141177" y="2041768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0" y="5443157"/>
            <a:ext cx="5200783" cy="1147663"/>
            <a:chOff x="0" y="5443157"/>
            <a:chExt cx="5200783" cy="1147663"/>
          </a:xfrm>
        </p:grpSpPr>
        <p:sp>
          <p:nvSpPr>
            <p:cNvPr id="8" name="원호 7"/>
            <p:cNvSpPr/>
            <p:nvPr/>
          </p:nvSpPr>
          <p:spPr>
            <a:xfrm>
              <a:off x="4053120" y="5443157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6590820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타원 14"/>
          <p:cNvSpPr/>
          <p:nvPr/>
        </p:nvSpPr>
        <p:spPr>
          <a:xfrm>
            <a:off x="4263571" y="2766302"/>
            <a:ext cx="352391" cy="352391"/>
          </a:xfrm>
          <a:prstGeom prst="ellipse">
            <a:avLst/>
          </a:prstGeom>
          <a:solidFill>
            <a:srgbClr val="FF7C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7166" y="4735904"/>
            <a:ext cx="3669667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dk1"/>
                </a:solidFill>
                <a:latin typeface="한컴 백제 B"/>
                <a:ea typeface="한컴 백제 B"/>
              </a:rPr>
              <a:t>1. </a:t>
            </a:r>
            <a:r>
              <a:rPr lang="ko-KR" altLang="en-US" sz="3200" b="1" dirty="0">
                <a:solidFill>
                  <a:schemeClr val="dk1"/>
                </a:solidFill>
                <a:latin typeface="한컴 백제 B"/>
                <a:ea typeface="한컴 백제 B"/>
              </a:rPr>
              <a:t>제안 배경 </a:t>
            </a:r>
          </a:p>
        </p:txBody>
      </p:sp>
      <p:sp>
        <p:nvSpPr>
          <p:cNvPr id="25" name="타원 24"/>
          <p:cNvSpPr/>
          <p:nvPr/>
        </p:nvSpPr>
        <p:spPr>
          <a:xfrm>
            <a:off x="4263920" y="5012870"/>
            <a:ext cx="352391" cy="352391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390303" y="2503653"/>
            <a:ext cx="3931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dk1"/>
                </a:solidFill>
                <a:latin typeface="한컴 백제 B"/>
                <a:ea typeface="한컴 백제 B"/>
              </a:rPr>
              <a:t>4. </a:t>
            </a:r>
            <a:r>
              <a:rPr lang="ko-KR" altLang="en-US" sz="3200" b="1" dirty="0">
                <a:solidFill>
                  <a:schemeClr val="dk1"/>
                </a:solidFill>
                <a:latin typeface="한컴 백제 B"/>
                <a:ea typeface="한컴 백제 B"/>
              </a:rPr>
              <a:t>제품 </a:t>
            </a:r>
            <a:r>
              <a:rPr lang="ko-KR" altLang="en-US" sz="3200" b="1" dirty="0" smtClean="0">
                <a:solidFill>
                  <a:schemeClr val="dk1"/>
                </a:solidFill>
                <a:latin typeface="한컴 백제 B"/>
                <a:ea typeface="한컴 백제 B"/>
              </a:rPr>
              <a:t>세</a:t>
            </a:r>
            <a:r>
              <a:rPr lang="ko-KR" altLang="en-US" sz="3200" b="1" dirty="0">
                <a:solidFill>
                  <a:schemeClr val="dk1"/>
                </a:solidFill>
                <a:latin typeface="한컴 백제 B"/>
                <a:ea typeface="한컴 백제 B"/>
              </a:rPr>
              <a:t>부</a:t>
            </a:r>
            <a:r>
              <a:rPr lang="ko-KR" altLang="en-US" sz="3200" b="1" dirty="0" smtClean="0">
                <a:solidFill>
                  <a:schemeClr val="dk1"/>
                </a:solidFill>
                <a:latin typeface="한컴 백제 B"/>
                <a:ea typeface="한컴 백제 B"/>
              </a:rPr>
              <a:t> </a:t>
            </a:r>
            <a:r>
              <a:rPr lang="ko-KR" altLang="en-US" sz="3200" b="1" dirty="0">
                <a:solidFill>
                  <a:schemeClr val="dk1"/>
                </a:solidFill>
                <a:latin typeface="한컴 백제 B"/>
                <a:ea typeface="한컴 백제 B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 flipH="1">
            <a:off x="7476043" y="2766302"/>
            <a:ext cx="352391" cy="352391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flipH="1">
            <a:off x="786099" y="2503653"/>
            <a:ext cx="361921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dk1"/>
                </a:solidFill>
                <a:latin typeface="한컴 백제 B"/>
                <a:ea typeface="한컴 백제 B"/>
              </a:rPr>
              <a:t>2. </a:t>
            </a:r>
            <a:r>
              <a:rPr lang="ko-KR" altLang="en-US" sz="3200" b="1" dirty="0">
                <a:solidFill>
                  <a:schemeClr val="dk1"/>
                </a:solidFill>
                <a:latin typeface="한컴 백제 B"/>
                <a:ea typeface="한컴 백제 B"/>
              </a:rPr>
              <a:t>제품 구성 요소</a:t>
            </a:r>
          </a:p>
        </p:txBody>
      </p:sp>
      <p:sp>
        <p:nvSpPr>
          <p:cNvPr id="35" name="타원 34"/>
          <p:cNvSpPr/>
          <p:nvPr/>
        </p:nvSpPr>
        <p:spPr>
          <a:xfrm flipH="1">
            <a:off x="7458946" y="5008325"/>
            <a:ext cx="352391" cy="352391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flipH="1">
            <a:off x="8003931" y="4719097"/>
            <a:ext cx="313148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dk1"/>
                </a:solidFill>
                <a:latin typeface="한컴 백제 B"/>
                <a:ea typeface="한컴 백제 B"/>
              </a:rPr>
              <a:t>5. </a:t>
            </a:r>
            <a:r>
              <a:rPr lang="ko-KR" altLang="en-US" sz="3200" b="1" dirty="0">
                <a:solidFill>
                  <a:schemeClr val="dk1"/>
                </a:solidFill>
                <a:latin typeface="한컴 백제 B"/>
                <a:ea typeface="한컴 백제 B"/>
              </a:rPr>
              <a:t>기대 효과</a:t>
            </a:r>
          </a:p>
        </p:txBody>
      </p:sp>
      <p:sp>
        <p:nvSpPr>
          <p:cNvPr id="41" name="타원 40"/>
          <p:cNvSpPr/>
          <p:nvPr/>
        </p:nvSpPr>
        <p:spPr>
          <a:xfrm flipH="1">
            <a:off x="5893427" y="1849535"/>
            <a:ext cx="352391" cy="352391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flipH="1">
            <a:off x="3335552" y="202646"/>
            <a:ext cx="5480788" cy="82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3200" b="1">
              <a:solidFill>
                <a:schemeClr val="dk1"/>
              </a:solidFill>
              <a:latin typeface="한컴 소망 B"/>
              <a:ea typeface="한컴 소망 B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78935" y="238125"/>
            <a:ext cx="33813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solidFill>
                  <a:schemeClr val="lt1"/>
                </a:solidFill>
                <a:latin typeface="한컴 소망 B"/>
                <a:ea typeface="한컴 소망 B"/>
              </a:rPr>
              <a:t>목  차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414837" y="1104900"/>
            <a:ext cx="3362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한컴 백제 B"/>
                <a:ea typeface="한컴 백제 B"/>
              </a:rPr>
              <a:t>3.</a:t>
            </a:r>
            <a:r>
              <a:rPr lang="ko-KR" altLang="en-US" sz="3200" b="1" dirty="0">
                <a:latin typeface="한컴 백제 B"/>
                <a:ea typeface="한컴 백제 B"/>
              </a:rPr>
              <a:t>제품 </a:t>
            </a:r>
            <a:r>
              <a:rPr lang="ko-KR" altLang="en-US" sz="3200" b="1" dirty="0" smtClean="0">
                <a:latin typeface="한컴 백제 B"/>
                <a:ea typeface="한컴 백제 B"/>
              </a:rPr>
              <a:t>기</a:t>
            </a:r>
            <a:r>
              <a:rPr lang="ko-KR" altLang="en-US" sz="3200" b="1" dirty="0">
                <a:latin typeface="한컴 백제 B"/>
                <a:ea typeface="한컴 백제 B"/>
              </a:rPr>
              <a:t>능</a:t>
            </a:r>
            <a:r>
              <a:rPr lang="ko-KR" altLang="en-US" sz="3200" b="1" dirty="0" smtClean="0">
                <a:latin typeface="한컴 백제 B"/>
                <a:ea typeface="한컴 백제 B"/>
              </a:rPr>
              <a:t> </a:t>
            </a:r>
            <a:r>
              <a:rPr lang="ko-KR" altLang="en-US" sz="3200" b="1" dirty="0">
                <a:latin typeface="한컴 백제 B"/>
                <a:ea typeface="한컴 백제 B"/>
              </a:rPr>
              <a:t>설명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3" animBg="1"/>
      <p:bldP spid="34" grpId="1" animBg="1"/>
      <p:bldP spid="39" grpId="4" animBg="1"/>
      <p:bldP spid="4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401281" y="1100297"/>
            <a:ext cx="11389437" cy="5474179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"/>
          <a:srcRect l="19530" t="12360" r="20000" b="60280"/>
          <a:stretch>
            <a:fillRect/>
          </a:stretch>
        </p:blipFill>
        <p:spPr>
          <a:xfrm>
            <a:off x="657224" y="1276350"/>
            <a:ext cx="6610350" cy="187642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2748" y="1363770"/>
            <a:ext cx="4890530" cy="5168587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7728857" y="2230726"/>
            <a:ext cx="36633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한컴 백제 B"/>
                <a:ea typeface="한컴 백제 B"/>
              </a:rPr>
              <a:t>음식물 쓰레기 증가로 인해</a:t>
            </a:r>
            <a:endParaRPr lang="en-US" altLang="ko-KR" sz="2000" dirty="0">
              <a:latin typeface="한컴 백제 B"/>
              <a:ea typeface="한컴 백제 B"/>
            </a:endParaRPr>
          </a:p>
          <a:p>
            <a:pPr>
              <a:defRPr/>
            </a:pPr>
            <a:endParaRPr lang="ko-KR" altLang="en-US" sz="2000" dirty="0">
              <a:latin typeface="한컴 백제 B"/>
              <a:ea typeface="한컴 백제 B"/>
            </a:endParaRPr>
          </a:p>
          <a:p>
            <a:pPr>
              <a:defRPr/>
            </a:pPr>
            <a:r>
              <a:rPr lang="ko-KR" altLang="en-US" sz="2000" dirty="0">
                <a:latin typeface="한컴 백제 B"/>
                <a:ea typeface="한컴 백제 B"/>
              </a:rPr>
              <a:t>처리비용이 증가하여</a:t>
            </a:r>
            <a:endParaRPr lang="en-US" altLang="ko-KR" sz="2000" dirty="0">
              <a:latin typeface="한컴 백제 B"/>
              <a:ea typeface="한컴 백제 B"/>
            </a:endParaRPr>
          </a:p>
          <a:p>
            <a:pPr>
              <a:defRPr/>
            </a:pPr>
            <a:endParaRPr lang="en-US" altLang="ko-KR" sz="2000" dirty="0">
              <a:latin typeface="한컴 백제 B"/>
              <a:ea typeface="한컴 백제 B"/>
            </a:endParaRPr>
          </a:p>
          <a:p>
            <a:pPr>
              <a:defRPr/>
            </a:pPr>
            <a:r>
              <a:rPr lang="ko-KR" altLang="en-US" sz="2000" dirty="0">
                <a:latin typeface="한컴 백제 B"/>
                <a:ea typeface="한컴 백제 B"/>
              </a:rPr>
              <a:t>국가적 손실이 커짐에 따라</a:t>
            </a:r>
            <a:endParaRPr lang="en-US" altLang="ko-KR" sz="2000" dirty="0">
              <a:latin typeface="한컴 백제 B"/>
              <a:ea typeface="한컴 백제 B"/>
            </a:endParaRPr>
          </a:p>
          <a:p>
            <a:pPr>
              <a:defRPr/>
            </a:pPr>
            <a:endParaRPr lang="en-US" altLang="ko-KR" sz="2000" dirty="0">
              <a:latin typeface="한컴 백제 B"/>
              <a:ea typeface="한컴 백제 B"/>
            </a:endParaRPr>
          </a:p>
          <a:p>
            <a:pPr>
              <a:defRPr/>
            </a:pPr>
            <a:r>
              <a:rPr lang="ko-KR" altLang="en-US" sz="2000" dirty="0">
                <a:latin typeface="한컴 백제 B"/>
                <a:ea typeface="한컴 백제 B"/>
              </a:rPr>
              <a:t>스마트 냉장고를 제안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743575" y="5686425"/>
            <a:ext cx="5734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>
                <a:latin typeface="한컴 백제 B"/>
                <a:ea typeface="한컴 백제 B"/>
              </a:rPr>
              <a:t>출처</a:t>
            </a:r>
            <a:r>
              <a:rPr lang="en-US" altLang="ko-KR" sz="1600" dirty="0">
                <a:latin typeface="한컴 백제 B"/>
                <a:ea typeface="한컴 백제 B"/>
              </a:rPr>
              <a:t>: </a:t>
            </a:r>
            <a:r>
              <a:rPr lang="en-US" altLang="ko-KR" sz="1600" dirty="0">
                <a:latin typeface="한컴 백제 B"/>
                <a:ea typeface="한컴 백제 B"/>
                <a:hlinkClick r:id="rId4"/>
              </a:rPr>
              <a:t>http://www.breaknews.com/sub_read.html?uid=612770&amp;section=sc2</a:t>
            </a:r>
            <a:endParaRPr lang="en-US" altLang="ko-KR" sz="1600" dirty="0">
              <a:latin typeface="한컴 백제 B"/>
              <a:ea typeface="한컴 백제 B"/>
            </a:endParaRPr>
          </a:p>
        </p:txBody>
      </p:sp>
      <p:sp>
        <p:nvSpPr>
          <p:cNvPr id="8" name="직사각형 34"/>
          <p:cNvSpPr/>
          <p:nvPr/>
        </p:nvSpPr>
        <p:spPr>
          <a:xfrm>
            <a:off x="436305" y="214288"/>
            <a:ext cx="436911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schemeClr val="dk1"/>
                </a:solidFill>
                <a:latin typeface="한컴 소망 B"/>
                <a:ea typeface="한컴 소망 B"/>
              </a:rPr>
              <a:t>제안 배경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45"/>
          <p:cNvSpPr/>
          <p:nvPr/>
        </p:nvSpPr>
        <p:spPr>
          <a:xfrm>
            <a:off x="401281" y="1100297"/>
            <a:ext cx="11389437" cy="5474179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305" y="214288"/>
            <a:ext cx="436911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chemeClr val="dk1"/>
                </a:solidFill>
                <a:latin typeface="한컴 소망 B"/>
                <a:ea typeface="한컴 소망 B"/>
              </a:rPr>
              <a:t>제안 배경</a:t>
            </a:r>
            <a:endParaRPr lang="ko-KR" altLang="en-US" sz="2800" b="1" dirty="0">
              <a:solidFill>
                <a:schemeClr val="dk1"/>
              </a:solidFill>
              <a:latin typeface="한컴 소망 B"/>
              <a:ea typeface="한컴 소망 B"/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2"/>
          <a:srcRect l="28050" t="34030" r="29370" b="22920"/>
          <a:stretch>
            <a:fillRect/>
          </a:stretch>
        </p:blipFill>
        <p:spPr>
          <a:xfrm>
            <a:off x="790575" y="1485900"/>
            <a:ext cx="5609763" cy="3190874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1050" y="2592705"/>
            <a:ext cx="4991974" cy="3329939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52600" y="2326005"/>
            <a:ext cx="5777324" cy="3853814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7711164" y="1754492"/>
            <a:ext cx="3860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dk1"/>
                </a:solidFill>
                <a:latin typeface="한컴 백제 B"/>
                <a:ea typeface="한컴 백제 B"/>
              </a:rPr>
              <a:t>초광각 </a:t>
            </a:r>
            <a:r>
              <a:rPr lang="ko-KR" altLang="en-US" sz="1600" b="1" dirty="0" smtClean="0">
                <a:solidFill>
                  <a:schemeClr val="dk1"/>
                </a:solidFill>
                <a:latin typeface="한컴 백제 B"/>
                <a:ea typeface="한컴 백제 B"/>
              </a:rPr>
              <a:t>카메라와 </a:t>
            </a:r>
            <a:r>
              <a:rPr lang="ko-KR" altLang="en-US" sz="1600" b="1" dirty="0" smtClean="0">
                <a:latin typeface="한컴 백제 B"/>
                <a:ea typeface="한컴 백제 B"/>
              </a:rPr>
              <a:t>유선통신으로</a:t>
            </a:r>
            <a:endParaRPr lang="en-US" altLang="ko-KR" sz="1600" b="1" dirty="0" smtClean="0">
              <a:latin typeface="한컴 백제 B"/>
              <a:ea typeface="한컴 백제 B"/>
            </a:endParaRPr>
          </a:p>
          <a:p>
            <a:pPr algn="ctr">
              <a:defRPr/>
            </a:pPr>
            <a:r>
              <a:rPr lang="ko-KR" altLang="en-US" sz="1600" b="1" dirty="0" smtClean="0">
                <a:latin typeface="한컴 백제 B"/>
                <a:ea typeface="한컴 백제 B"/>
              </a:rPr>
              <a:t>디스플레이에 출력</a:t>
            </a:r>
            <a:endParaRPr lang="ko-KR" altLang="en-US" sz="1600" b="1" dirty="0">
              <a:latin typeface="한컴 백제 B"/>
              <a:ea typeface="한컴 백제 B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648571" y="5231154"/>
            <a:ext cx="40100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한컴 백제 B"/>
                <a:ea typeface="한컴 백제 B"/>
              </a:rPr>
              <a:t>출처</a:t>
            </a:r>
            <a:r>
              <a:rPr lang="en-US" altLang="ko-KR" sz="1400" b="1" dirty="0">
                <a:latin typeface="한컴 백제 B"/>
                <a:ea typeface="한컴 백제 B"/>
              </a:rPr>
              <a:t>: </a:t>
            </a:r>
            <a:r>
              <a:rPr lang="en-US" altLang="ko-KR" sz="1400" b="1" dirty="0">
                <a:latin typeface="한컴 백제 B"/>
                <a:ea typeface="한컴 백제 B"/>
                <a:hlinkClick r:id="rId5"/>
              </a:rPr>
              <a:t>https://m.post.naver.com/viewer/postView.nhn?volumeNo=4972237&amp;memberNo=639&amp;vType=VERTICAL</a:t>
            </a:r>
            <a:endParaRPr lang="en-US" altLang="ko-KR" sz="1400" b="1" dirty="0">
              <a:latin typeface="한컴 백제 B"/>
              <a:ea typeface="한컴 백제 B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893499" y="4131098"/>
            <a:ext cx="3495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한컴 백제 B"/>
                <a:ea typeface="한컴 백제 B"/>
              </a:rPr>
              <a:t>각 반찬통과 라즈베리파이의</a:t>
            </a:r>
            <a:endParaRPr lang="en-US" altLang="ko-KR" sz="1600" b="1" dirty="0" smtClean="0">
              <a:latin typeface="한컴 백제 B"/>
              <a:ea typeface="한컴 백제 B"/>
            </a:endParaRPr>
          </a:p>
          <a:p>
            <a:pPr algn="ctr">
              <a:defRPr/>
            </a:pPr>
            <a:r>
              <a:rPr lang="en-US" altLang="ko-KR" sz="1600" b="1" dirty="0" smtClean="0">
                <a:latin typeface="한컴 백제 B"/>
                <a:ea typeface="한컴 백제 B"/>
              </a:rPr>
              <a:t>RFID </a:t>
            </a:r>
            <a:r>
              <a:rPr lang="ko-KR" altLang="en-US" sz="1600" b="1" dirty="0" smtClean="0">
                <a:latin typeface="한컴 백제 B"/>
                <a:ea typeface="한컴 백제 B"/>
              </a:rPr>
              <a:t>무선통신으로</a:t>
            </a:r>
            <a:endParaRPr lang="en-US" altLang="ko-KR" sz="1600" b="1" dirty="0" smtClean="0">
              <a:latin typeface="한컴 백제 B"/>
              <a:ea typeface="한컴 백제 B"/>
            </a:endParaRPr>
          </a:p>
          <a:p>
            <a:pPr algn="ctr">
              <a:defRPr/>
            </a:pPr>
            <a:r>
              <a:rPr lang="ko-KR" altLang="en-US" sz="1600" b="1" dirty="0" smtClean="0">
                <a:latin typeface="한컴 백제 B"/>
                <a:ea typeface="한컴 백제 B"/>
              </a:rPr>
              <a:t>디스플레이에 출력</a:t>
            </a:r>
            <a:endParaRPr lang="en-US" altLang="ko-KR" sz="1600" b="1" dirty="0" smtClean="0">
              <a:latin typeface="한컴 백제 B"/>
              <a:ea typeface="한컴 백제 B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9090895" y="2455794"/>
            <a:ext cx="1100884" cy="1534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3" animBg="1"/>
      <p:bldP spid="112" grpId="2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7801" y="1797498"/>
            <a:ext cx="4536624" cy="4727127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 rot="18900000">
            <a:off x="10693965" y="5164964"/>
            <a:ext cx="989312" cy="2211357"/>
          </a:xfrm>
          <a:custGeom>
            <a:avLst/>
            <a:gdLst>
              <a:gd name="connsiteX0" fmla="*/ 828723 w 989312"/>
              <a:gd name="connsiteY0" fmla="*/ 1 h 2211357"/>
              <a:gd name="connsiteX1" fmla="*/ 989312 w 989312"/>
              <a:gd name="connsiteY1" fmla="*/ 2030015 h 2211357"/>
              <a:gd name="connsiteX2" fmla="*/ 807970 w 989312"/>
              <a:gd name="connsiteY2" fmla="*/ 2211357 h 2211357"/>
              <a:gd name="connsiteX3" fmla="*/ 0 w 989312"/>
              <a:gd name="connsiteY3" fmla="*/ 1404762 h 2211357"/>
              <a:gd name="connsiteX4" fmla="*/ 137493 w 989312"/>
              <a:gd name="connsiteY4" fmla="*/ 0 h 221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312" h="2211357">
                <a:moveTo>
                  <a:pt x="828723" y="1"/>
                </a:moveTo>
                <a:lnTo>
                  <a:pt x="989312" y="2030015"/>
                </a:lnTo>
                <a:lnTo>
                  <a:pt x="807970" y="2211357"/>
                </a:lnTo>
                <a:lnTo>
                  <a:pt x="0" y="1404762"/>
                </a:lnTo>
                <a:lnTo>
                  <a:pt x="137493" y="0"/>
                </a:lnTo>
                <a:close/>
              </a:path>
            </a:pathLst>
          </a:custGeom>
          <a:solidFill>
            <a:srgbClr val="56545D"/>
          </a:solidFill>
          <a:ln w="57150">
            <a:solidFill>
              <a:srgbClr val="554F3C"/>
            </a:solidFill>
          </a:ln>
          <a:effectLst>
            <a:outerShdw dist="139700" dir="1080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8900000">
            <a:off x="9614835" y="4850459"/>
            <a:ext cx="1059162" cy="775478"/>
          </a:xfrm>
          <a:prstGeom prst="roundRect">
            <a:avLst>
              <a:gd name="adj" fmla="val 16667"/>
            </a:avLst>
          </a:prstGeom>
          <a:solidFill>
            <a:srgbClr val="56545D"/>
          </a:solidFill>
          <a:ln w="57150">
            <a:solidFill>
              <a:srgbClr val="554F3C"/>
            </a:solidFill>
          </a:ln>
          <a:effectLst>
            <a:outerShdw dist="139700" dir="810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도넛 4"/>
          <p:cNvSpPr/>
          <p:nvPr/>
        </p:nvSpPr>
        <p:spPr>
          <a:xfrm>
            <a:off x="5768860" y="862642"/>
            <a:ext cx="4951562" cy="4951562"/>
          </a:xfrm>
          <a:prstGeom prst="donut">
            <a:avLst>
              <a:gd name="adj" fmla="val 6006"/>
            </a:avLst>
          </a:prstGeom>
          <a:solidFill>
            <a:srgbClr val="56545D"/>
          </a:solidFill>
          <a:ln w="57150">
            <a:solidFill>
              <a:srgbClr val="554F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504944" y="3125559"/>
            <a:ext cx="962025" cy="1076325"/>
          </a:xfrm>
          <a:prstGeom prst="ellipse">
            <a:avLst/>
          </a:prstGeom>
          <a:noFill/>
          <a:ln w="57150"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411186" y="3278659"/>
            <a:ext cx="4121419" cy="145563"/>
          </a:xfrm>
          <a:prstGeom prst="straightConnector1">
            <a:avLst/>
          </a:prstGeom>
          <a:ln w="57150">
            <a:solidFill>
              <a:srgbClr val="42C7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34"/>
          <p:cNvSpPr/>
          <p:nvPr/>
        </p:nvSpPr>
        <p:spPr>
          <a:xfrm>
            <a:off x="436305" y="214288"/>
            <a:ext cx="4369113" cy="726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/>
            </a:pPr>
            <a:r>
              <a:rPr lang="ko-KR" altLang="en-US" sz="2800" b="1">
                <a:solidFill>
                  <a:schemeClr val="dk1"/>
                </a:solidFill>
                <a:latin typeface="한컴 소망 B"/>
                <a:ea typeface="한컴 소망 B"/>
              </a:rPr>
              <a:t>제품 구성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01918" y="1285354"/>
            <a:ext cx="1651228" cy="367419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600" b="1">
                <a:solidFill>
                  <a:prstClr val="white"/>
                </a:solidFill>
                <a:latin typeface="한컴 백제 B"/>
                <a:ea typeface="한컴 백제 B"/>
              </a:rPr>
              <a:t>스마트 냉장고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13" y="1631751"/>
            <a:ext cx="3190578" cy="341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rot="18900000">
            <a:off x="10693965" y="5164964"/>
            <a:ext cx="989312" cy="2211357"/>
          </a:xfrm>
          <a:custGeom>
            <a:avLst/>
            <a:gdLst>
              <a:gd name="connsiteX0" fmla="*/ 828723 w 989312"/>
              <a:gd name="connsiteY0" fmla="*/ 1 h 2211357"/>
              <a:gd name="connsiteX1" fmla="*/ 989312 w 989312"/>
              <a:gd name="connsiteY1" fmla="*/ 2030015 h 2211357"/>
              <a:gd name="connsiteX2" fmla="*/ 807970 w 989312"/>
              <a:gd name="connsiteY2" fmla="*/ 2211357 h 2211357"/>
              <a:gd name="connsiteX3" fmla="*/ 0 w 989312"/>
              <a:gd name="connsiteY3" fmla="*/ 1404762 h 2211357"/>
              <a:gd name="connsiteX4" fmla="*/ 137493 w 989312"/>
              <a:gd name="connsiteY4" fmla="*/ 0 h 221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312" h="2211357">
                <a:moveTo>
                  <a:pt x="828723" y="1"/>
                </a:moveTo>
                <a:lnTo>
                  <a:pt x="989312" y="2030015"/>
                </a:lnTo>
                <a:lnTo>
                  <a:pt x="807970" y="2211357"/>
                </a:lnTo>
                <a:lnTo>
                  <a:pt x="0" y="1404762"/>
                </a:lnTo>
                <a:lnTo>
                  <a:pt x="137493" y="0"/>
                </a:lnTo>
                <a:close/>
              </a:path>
            </a:pathLst>
          </a:custGeom>
          <a:solidFill>
            <a:srgbClr val="56545D"/>
          </a:solidFill>
          <a:ln w="57150">
            <a:solidFill>
              <a:srgbClr val="554F3C"/>
            </a:solidFill>
          </a:ln>
          <a:effectLst>
            <a:outerShdw dist="139700" dir="1080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8900000">
            <a:off x="9614835" y="4850459"/>
            <a:ext cx="1059162" cy="775478"/>
          </a:xfrm>
          <a:prstGeom prst="roundRect">
            <a:avLst>
              <a:gd name="adj" fmla="val 16667"/>
            </a:avLst>
          </a:prstGeom>
          <a:solidFill>
            <a:srgbClr val="56545D"/>
          </a:solidFill>
          <a:ln w="57150">
            <a:solidFill>
              <a:srgbClr val="554F3C"/>
            </a:solidFill>
          </a:ln>
          <a:effectLst>
            <a:outerShdw dist="139700" dir="810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도넛 4"/>
          <p:cNvSpPr/>
          <p:nvPr/>
        </p:nvSpPr>
        <p:spPr>
          <a:xfrm>
            <a:off x="5768860" y="862642"/>
            <a:ext cx="4951562" cy="4951562"/>
          </a:xfrm>
          <a:prstGeom prst="donut">
            <a:avLst>
              <a:gd name="adj" fmla="val 6006"/>
            </a:avLst>
          </a:prstGeom>
          <a:solidFill>
            <a:srgbClr val="56545D"/>
          </a:solidFill>
          <a:ln w="57150">
            <a:solidFill>
              <a:srgbClr val="554F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1790700"/>
            <a:ext cx="4543425" cy="473392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3227614" y="3176054"/>
            <a:ext cx="2711867" cy="9510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34"/>
          <p:cNvSpPr/>
          <p:nvPr/>
        </p:nvSpPr>
        <p:spPr>
          <a:xfrm>
            <a:off x="436305" y="214288"/>
            <a:ext cx="436911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schemeClr val="dk1"/>
                </a:solidFill>
                <a:latin typeface="한컴 소망 B"/>
                <a:ea typeface="한컴 소망 B"/>
              </a:rPr>
              <a:t>제품 구성</a:t>
            </a:r>
          </a:p>
        </p:txBody>
      </p:sp>
      <p:sp>
        <p:nvSpPr>
          <p:cNvPr id="36" name="Oval 35"/>
          <p:cNvSpPr/>
          <p:nvPr/>
        </p:nvSpPr>
        <p:spPr>
          <a:xfrm>
            <a:off x="1967589" y="2956833"/>
            <a:ext cx="1371600" cy="138112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7" name="모서리가 둥근 직사각형 20"/>
          <p:cNvSpPr/>
          <p:nvPr/>
        </p:nvSpPr>
        <p:spPr>
          <a:xfrm>
            <a:off x="1801918" y="1285354"/>
            <a:ext cx="1651228" cy="367419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 smtClean="0">
                <a:solidFill>
                  <a:prstClr val="white"/>
                </a:solidFill>
                <a:latin typeface="한컴 백제 B"/>
                <a:ea typeface="한컴 백제 B"/>
              </a:rPr>
              <a:t>스마트 반찬통</a:t>
            </a:r>
            <a:endParaRPr lang="ko-KR" altLang="en-US" sz="1600" b="1" dirty="0">
              <a:solidFill>
                <a:prstClr val="white"/>
              </a:solidFill>
              <a:latin typeface="한컴 백제 B"/>
              <a:ea typeface="한컴 백제 B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351" y="1741732"/>
            <a:ext cx="4280579" cy="305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47782" y="1753915"/>
            <a:ext cx="4397457" cy="49625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2129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5060" y="1201786"/>
            <a:ext cx="2006972" cy="48128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2129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200" b="1">
                <a:solidFill>
                  <a:schemeClr val="dk1"/>
                </a:solidFill>
                <a:latin typeface="한컴 백제 B"/>
                <a:ea typeface="한컴 백제 B"/>
              </a:rPr>
              <a:t>디스플레이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71731" y="5348959"/>
            <a:ext cx="1863807" cy="553353"/>
          </a:xfrm>
          <a:prstGeom prst="roundRect">
            <a:avLst>
              <a:gd name="adj" fmla="val 0"/>
            </a:avLst>
          </a:prstGeom>
          <a:solidFill>
            <a:srgbClr val="00D3ED"/>
          </a:solidFill>
          <a:ln w="19050">
            <a:solidFill>
              <a:srgbClr val="2129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666637" y="1753914"/>
            <a:ext cx="4349832" cy="49625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2129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66637" y="1201786"/>
            <a:ext cx="1397372" cy="48128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2129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 b="1" dirty="0">
                <a:solidFill>
                  <a:schemeClr val="dk1"/>
                </a:solidFill>
                <a:latin typeface="한컴 백제 B"/>
                <a:ea typeface="한컴 백제 B"/>
              </a:rPr>
              <a:t>반찬통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48548" y="1897355"/>
            <a:ext cx="2439819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반찬 등록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반찬 목록 및 유통기한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유통기한 가까워지면 경고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94607" y="5585279"/>
            <a:ext cx="2192984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RFID</a:t>
            </a:r>
            <a:r>
              <a:rPr lang="ko-KR" altLang="en-US" sz="1500" b="1" dirty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로 정보를 받아</a:t>
            </a:r>
            <a:endParaRPr lang="en-US" altLang="ko-KR" sz="1500" b="1" dirty="0">
              <a:solidFill>
                <a:schemeClr val="dk1"/>
              </a:solidFill>
              <a:latin typeface="한컴 백제 B"/>
              <a:ea typeface="한컴 백제 B"/>
              <a:cs typeface="Aharoni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라즈베리파이에 전달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72632" y="2208242"/>
            <a:ext cx="1135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dk1"/>
                </a:solidFill>
                <a:latin typeface="한컴 백제 B"/>
                <a:ea typeface="한컴 백제 B"/>
              </a:rPr>
              <a:t>CPU </a:t>
            </a:r>
            <a:r>
              <a:rPr lang="ko-KR" altLang="en-US" sz="1600" b="1" dirty="0">
                <a:solidFill>
                  <a:schemeClr val="dk1"/>
                </a:solidFill>
                <a:latin typeface="한컴 백제 B"/>
                <a:ea typeface="한컴 백제 B"/>
              </a:rPr>
              <a:t>역할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405936" y="4304698"/>
            <a:ext cx="2192983" cy="32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 sz="1050">
              <a:solidFill>
                <a:prstClr val="white">
                  <a:lumMod val="75000"/>
                </a:prstClr>
              </a:solidFill>
              <a:cs typeface="Aharoni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28151" y="5394802"/>
            <a:ext cx="1550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RFID </a:t>
            </a:r>
            <a:r>
              <a:rPr lang="ko-KR" altLang="en-US" sz="1600" b="1" dirty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무선통신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6305" y="1770609"/>
            <a:ext cx="1371604" cy="1371604"/>
          </a:xfrm>
          <a:prstGeom prst="rect">
            <a:avLst/>
          </a:prstGeom>
        </p:spPr>
      </p:pic>
      <p:sp>
        <p:nvSpPr>
          <p:cNvPr id="64" name="TextBox 37"/>
          <p:cNvSpPr txBox="1"/>
          <p:nvPr/>
        </p:nvSpPr>
        <p:spPr>
          <a:xfrm>
            <a:off x="2152032" y="4451759"/>
            <a:ext cx="219298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RFID</a:t>
            </a:r>
            <a:r>
              <a:rPr lang="ko-KR" altLang="en-US" sz="1500" b="1" dirty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에서 정보를 받아 디스플레이에 </a:t>
            </a:r>
            <a:r>
              <a:rPr lang="ko-KR" altLang="en-US" sz="1500" b="1" dirty="0" smtClean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출</a:t>
            </a:r>
            <a:r>
              <a:rPr lang="ko-KR" altLang="en-US" sz="1500" b="1" dirty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력</a:t>
            </a:r>
            <a:endParaRPr lang="ko-KR" altLang="en-US" sz="1500" b="1" dirty="0">
              <a:solidFill>
                <a:schemeClr val="dk1"/>
              </a:solidFill>
              <a:latin typeface="한컴 백제 B"/>
              <a:ea typeface="한컴 백제 B"/>
              <a:cs typeface="Aharoni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34993" y="1853288"/>
            <a:ext cx="1757362" cy="117157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63565" y="4053563"/>
            <a:ext cx="1219199" cy="121919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32951" y="2907909"/>
            <a:ext cx="895349" cy="895349"/>
          </a:xfrm>
          <a:prstGeom prst="rect">
            <a:avLst/>
          </a:prstGeom>
        </p:spPr>
      </p:pic>
      <p:sp>
        <p:nvSpPr>
          <p:cNvPr id="69" name="TextBox 46"/>
          <p:cNvSpPr txBox="1"/>
          <p:nvPr/>
        </p:nvSpPr>
        <p:spPr>
          <a:xfrm>
            <a:off x="9348785" y="4271484"/>
            <a:ext cx="2192983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 smtClean="0">
                <a:solidFill>
                  <a:schemeClr val="dk1"/>
                </a:solidFill>
                <a:latin typeface="한컴 백제 B"/>
                <a:ea typeface="한컴 백제 B"/>
              </a:rPr>
              <a:t>번호를 부여하여</a:t>
            </a:r>
            <a:endParaRPr lang="en-US" altLang="ko-KR" sz="1600" b="1" dirty="0" smtClean="0">
              <a:solidFill>
                <a:schemeClr val="dk1"/>
              </a:solidFill>
              <a:latin typeface="한컴 백제 B"/>
              <a:ea typeface="한컴 백제 B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 smtClean="0">
                <a:solidFill>
                  <a:schemeClr val="dk1"/>
                </a:solidFill>
                <a:latin typeface="한컴 백제 B"/>
                <a:ea typeface="한컴 백제 B"/>
              </a:rPr>
              <a:t>반찬통을 </a:t>
            </a:r>
            <a:r>
              <a:rPr lang="ko-KR" altLang="en-US" sz="1600" b="1" dirty="0" smtClean="0">
                <a:solidFill>
                  <a:schemeClr val="dk1"/>
                </a:solidFill>
                <a:latin typeface="한컴 백제 B"/>
                <a:ea typeface="한컴 백제 B"/>
              </a:rPr>
              <a:t>구별</a:t>
            </a:r>
            <a:endParaRPr lang="ko-KR" altLang="en-US" sz="1600" b="1" dirty="0">
              <a:solidFill>
                <a:schemeClr val="dk1"/>
              </a:solidFill>
              <a:latin typeface="한컴 백제 B"/>
              <a:ea typeface="한컴 백제 B"/>
            </a:endParaRPr>
          </a:p>
        </p:txBody>
      </p:sp>
      <p:sp>
        <p:nvSpPr>
          <p:cNvPr id="71" name="TextBox 46"/>
          <p:cNvSpPr txBox="1"/>
          <p:nvPr/>
        </p:nvSpPr>
        <p:spPr>
          <a:xfrm>
            <a:off x="9348785" y="5339434"/>
            <a:ext cx="2192983" cy="817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dk1"/>
                </a:solidFill>
                <a:latin typeface="한컴 백제 B"/>
                <a:ea typeface="한컴 백제 B"/>
              </a:rPr>
              <a:t>디스플레이에 부착된 </a:t>
            </a:r>
            <a:r>
              <a:rPr lang="en-US" altLang="ko-KR" sz="1600" b="1">
                <a:solidFill>
                  <a:schemeClr val="dk1"/>
                </a:solidFill>
                <a:latin typeface="한컴 백제 B"/>
                <a:ea typeface="한컴 백제 B"/>
              </a:rPr>
              <a:t>RFID</a:t>
            </a:r>
            <a:r>
              <a:rPr lang="ko-KR" altLang="en-US" sz="1600" b="1">
                <a:solidFill>
                  <a:schemeClr val="dk1"/>
                </a:solidFill>
                <a:latin typeface="한컴 백제 B"/>
                <a:ea typeface="한컴 백제 B"/>
              </a:rPr>
              <a:t>에 정보 전달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11194" y="5368014"/>
            <a:ext cx="1429694" cy="1304924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>
          <a:xfrm>
            <a:off x="4071257" y="6110964"/>
            <a:ext cx="3973291" cy="0"/>
          </a:xfrm>
          <a:prstGeom prst="straightConnector1">
            <a:avLst/>
          </a:prstGeom>
          <a:ln w="57150"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4646" y="5240916"/>
            <a:ext cx="1447800" cy="1447800"/>
          </a:xfrm>
          <a:prstGeom prst="rect">
            <a:avLst/>
          </a:prstGeom>
        </p:spPr>
      </p:pic>
      <p:sp>
        <p:nvSpPr>
          <p:cNvPr id="2" name="Cross 1"/>
          <p:cNvSpPr/>
          <p:nvPr/>
        </p:nvSpPr>
        <p:spPr>
          <a:xfrm>
            <a:off x="9243338" y="3182972"/>
            <a:ext cx="349017" cy="345221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808586" y="3124750"/>
            <a:ext cx="1002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dk1"/>
                </a:solidFill>
                <a:latin typeface="한컴 백제 B"/>
                <a:ea typeface="한컴 백제 B"/>
              </a:rPr>
              <a:t>전원공급</a:t>
            </a:r>
          </a:p>
        </p:txBody>
      </p:sp>
      <p:sp>
        <p:nvSpPr>
          <p:cNvPr id="26" name="직사각형 34"/>
          <p:cNvSpPr/>
          <p:nvPr/>
        </p:nvSpPr>
        <p:spPr>
          <a:xfrm>
            <a:off x="436305" y="214288"/>
            <a:ext cx="436911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schemeClr val="dk1"/>
                </a:solidFill>
                <a:latin typeface="한컴 소망 B"/>
                <a:ea typeface="한컴 소망 B"/>
              </a:rPr>
              <a:t>제품 구성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9" y="3142213"/>
            <a:ext cx="144303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8267" y="4343121"/>
            <a:ext cx="1660281" cy="981075"/>
          </a:xfrm>
          <a:prstGeom prst="rect">
            <a:avLst/>
          </a:prstGeom>
        </p:spPr>
      </p:pic>
      <p:sp>
        <p:nvSpPr>
          <p:cNvPr id="27" name="TextBox 37"/>
          <p:cNvSpPr txBox="1"/>
          <p:nvPr/>
        </p:nvSpPr>
        <p:spPr>
          <a:xfrm>
            <a:off x="2071965" y="3266073"/>
            <a:ext cx="219298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 smtClean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TTS </a:t>
            </a:r>
            <a:r>
              <a:rPr lang="ko-KR" altLang="en-US" sz="1500" b="1" dirty="0" smtClean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기술을 사용하여</a:t>
            </a:r>
            <a:endParaRPr lang="en-US" altLang="ko-KR" sz="1500" b="1" dirty="0" smtClean="0">
              <a:solidFill>
                <a:schemeClr val="dk1"/>
              </a:solidFill>
              <a:latin typeface="한컴 백제 B"/>
              <a:ea typeface="한컴 백제 B"/>
              <a:cs typeface="Aharoni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 smtClean="0">
                <a:solidFill>
                  <a:schemeClr val="dk1"/>
                </a:solidFill>
                <a:latin typeface="한컴 백제 B"/>
                <a:ea typeface="한컴 백제 B"/>
                <a:cs typeface="Aharoni"/>
              </a:rPr>
              <a:t>정보를 음성으로 알림</a:t>
            </a:r>
            <a:endParaRPr lang="ko-KR" altLang="en-US" sz="1500" b="1" dirty="0">
              <a:solidFill>
                <a:schemeClr val="dk1"/>
              </a:solidFill>
              <a:latin typeface="한컴 백제 B"/>
              <a:ea typeface="한컴 백제 B"/>
              <a:cs typeface="Aharon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5"/>
          <p:cNvSpPr/>
          <p:nvPr/>
        </p:nvSpPr>
        <p:spPr>
          <a:xfrm>
            <a:off x="401281" y="1100297"/>
            <a:ext cx="11389437" cy="5474179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34"/>
          <p:cNvSpPr/>
          <p:nvPr/>
        </p:nvSpPr>
        <p:spPr>
          <a:xfrm>
            <a:off x="436305" y="214288"/>
            <a:ext cx="436911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/>
            </a:pPr>
            <a:r>
              <a:rPr lang="ko-KR" altLang="en-US" sz="2800" b="1" dirty="0" smtClean="0">
                <a:solidFill>
                  <a:schemeClr val="dk1"/>
                </a:solidFill>
                <a:latin typeface="한컴 소망 B"/>
                <a:ea typeface="한컴 소망 B"/>
              </a:rPr>
              <a:t>제품 구성</a:t>
            </a:r>
            <a:endParaRPr lang="ko-KR" altLang="en-US" sz="2800" b="1" dirty="0">
              <a:solidFill>
                <a:schemeClr val="dk1"/>
              </a:solidFill>
              <a:latin typeface="한컴 소망 B"/>
              <a:ea typeface="한컴 소망 B"/>
            </a:endParaRPr>
          </a:p>
        </p:txBody>
      </p:sp>
      <p:sp>
        <p:nvSpPr>
          <p:cNvPr id="10" name="TextBox 121"/>
          <p:cNvSpPr txBox="1"/>
          <p:nvPr/>
        </p:nvSpPr>
        <p:spPr>
          <a:xfrm>
            <a:off x="3363563" y="1565150"/>
            <a:ext cx="5621112" cy="527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900" b="1" dirty="0">
                <a:latin typeface="한컴 백제 B"/>
                <a:ea typeface="한컴 백제 B"/>
              </a:rPr>
              <a:t>TTS(Text to Speech)</a:t>
            </a:r>
          </a:p>
        </p:txBody>
      </p:sp>
      <p:sp>
        <p:nvSpPr>
          <p:cNvPr id="11" name="TextBox 121"/>
          <p:cNvSpPr txBox="1"/>
          <p:nvPr/>
        </p:nvSpPr>
        <p:spPr>
          <a:xfrm>
            <a:off x="2620861" y="2540903"/>
            <a:ext cx="72168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endParaRPr lang="en-US" altLang="ko-KR" sz="2400" b="1" dirty="0" smtClean="0">
              <a:latin typeface="한컴 백제 B"/>
              <a:ea typeface="한컴 백제 B"/>
            </a:endParaRPr>
          </a:p>
          <a:p>
            <a:pPr>
              <a:defRPr lang="ko-KR"/>
            </a:pPr>
            <a:r>
              <a:rPr lang="en-US" altLang="ko-KR" sz="2400" b="1" dirty="0" smtClean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컴퓨터의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프로그램을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통해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사람의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목소리를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구현해내는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것으로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거의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모든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단어와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문장의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음성을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en-US" altLang="ko-KR" sz="2400" b="1" dirty="0" err="1">
                <a:latin typeface="한컴 백제 B"/>
                <a:ea typeface="한컴 백제 B"/>
              </a:rPr>
              <a:t>쉽게</a:t>
            </a:r>
            <a:r>
              <a:rPr lang="en-US" altLang="ko-KR" sz="2400" b="1" dirty="0">
                <a:latin typeface="한컴 백제 B"/>
                <a:ea typeface="한컴 백제 B"/>
              </a:rPr>
              <a:t> </a:t>
            </a:r>
            <a:r>
              <a:rPr lang="ko-KR" altLang="en-US" sz="2400" b="1" dirty="0" smtClean="0">
                <a:latin typeface="한컴 백제 B"/>
                <a:ea typeface="한컴 백제 B"/>
              </a:rPr>
              <a:t>출력할 수 있음</a:t>
            </a:r>
            <a:endParaRPr lang="en-US" altLang="ko-KR" sz="2400" b="1" dirty="0">
              <a:latin typeface="한컴 백제 B"/>
              <a:ea typeface="한컴 백제 B"/>
            </a:endParaRPr>
          </a:p>
          <a:p>
            <a:pPr>
              <a:defRPr lang="ko-KR"/>
            </a:pPr>
            <a:endParaRPr lang="ko-KR" altLang="en-US" sz="2400" b="1" dirty="0">
              <a:latin typeface="한컴 백제 B"/>
              <a:ea typeface="한컴 백제 B"/>
            </a:endParaRPr>
          </a:p>
          <a:p>
            <a:pPr>
              <a:defRPr lang="ko-KR"/>
            </a:pPr>
            <a:r>
              <a:rPr lang="ko-KR" altLang="en-US" sz="2400" b="1" dirty="0">
                <a:latin typeface="한컴 백제 B"/>
                <a:ea typeface="한컴 백제 B"/>
              </a:rPr>
              <a:t> 기본적으로 </a:t>
            </a:r>
            <a:r>
              <a:rPr lang="ko-KR" altLang="en-US" sz="2400" b="1" dirty="0" smtClean="0">
                <a:latin typeface="한컴 백제 B"/>
                <a:ea typeface="한컴 백제 B"/>
              </a:rPr>
              <a:t>모든 메뉴와 등록된 반찬을 포함하여음성으로 출력</a:t>
            </a:r>
            <a:endParaRPr lang="en-US" altLang="ko-KR" sz="2400" b="1" dirty="0">
              <a:latin typeface="한컴 백제 B"/>
              <a:ea typeface="한컴 백제 B"/>
            </a:endParaRPr>
          </a:p>
        </p:txBody>
      </p:sp>
      <p:pic>
        <p:nvPicPr>
          <p:cNvPr id="12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669" y="1514065"/>
            <a:ext cx="729837" cy="7298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45"/>
          <p:cNvSpPr/>
          <p:nvPr/>
        </p:nvSpPr>
        <p:spPr>
          <a:xfrm>
            <a:off x="401281" y="1100297"/>
            <a:ext cx="11389437" cy="5474179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34"/>
          <p:cNvSpPr/>
          <p:nvPr/>
        </p:nvSpPr>
        <p:spPr>
          <a:xfrm>
            <a:off x="436305" y="214288"/>
            <a:ext cx="436911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/>
            </a:pPr>
            <a:r>
              <a:rPr lang="ko-KR" altLang="en-US" sz="2800" b="1" dirty="0" smtClean="0">
                <a:solidFill>
                  <a:schemeClr val="dk1"/>
                </a:solidFill>
                <a:latin typeface="한컴 소망 B"/>
                <a:ea typeface="한컴 소망 B"/>
              </a:rPr>
              <a:t>제품 구성</a:t>
            </a:r>
            <a:endParaRPr lang="ko-KR" altLang="en-US" sz="2800" b="1" dirty="0">
              <a:solidFill>
                <a:schemeClr val="dk1"/>
              </a:solidFill>
              <a:latin typeface="한컴 소망 B"/>
              <a:ea typeface="한컴 소망 B"/>
            </a:endParaRPr>
          </a:p>
        </p:txBody>
      </p:sp>
      <p:sp>
        <p:nvSpPr>
          <p:cNvPr id="26" name="TextBox 121"/>
          <p:cNvSpPr txBox="1"/>
          <p:nvPr/>
        </p:nvSpPr>
        <p:spPr>
          <a:xfrm>
            <a:off x="3363563" y="1565150"/>
            <a:ext cx="5621112" cy="527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900" b="1" dirty="0">
                <a:latin typeface="한컴 백제 B"/>
                <a:ea typeface="한컴 백제 B"/>
              </a:rPr>
              <a:t>TTS(Text to Speech)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669" y="1514065"/>
            <a:ext cx="729837" cy="729837"/>
          </a:xfrm>
          <a:prstGeom prst="rect">
            <a:avLst/>
          </a:prstGeom>
        </p:spPr>
      </p:pic>
      <p:sp>
        <p:nvSpPr>
          <p:cNvPr id="7" name="TextBox 121"/>
          <p:cNvSpPr txBox="1"/>
          <p:nvPr/>
        </p:nvSpPr>
        <p:spPr>
          <a:xfrm>
            <a:off x="2620861" y="2540903"/>
            <a:ext cx="72361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400" b="1" dirty="0" smtClean="0">
                <a:latin typeface="한컴 백제 B"/>
                <a:ea typeface="한컴 백제 B"/>
              </a:rPr>
              <a:t> 스마트 냉장고에서는 반찬을 반찬통에 넣고 반찬통 번호를 지정하고 </a:t>
            </a:r>
            <a:r>
              <a:rPr lang="ko-KR" altLang="en-US" sz="2400" b="1" dirty="0">
                <a:latin typeface="한컴 백제 B"/>
                <a:ea typeface="한컴 백제 B"/>
              </a:rPr>
              <a:t>유통기한 설정을 </a:t>
            </a:r>
            <a:r>
              <a:rPr lang="ko-KR" altLang="en-US" sz="2400" b="1" dirty="0" smtClean="0">
                <a:latin typeface="한컴 백제 B"/>
                <a:ea typeface="한컴 백제 B"/>
              </a:rPr>
              <a:t>설정해야 하지만 </a:t>
            </a:r>
            <a:r>
              <a:rPr lang="ko-KR" altLang="en-US" sz="2400" b="1" dirty="0">
                <a:latin typeface="한컴 백제 B"/>
                <a:ea typeface="한컴 백제 B"/>
              </a:rPr>
              <a:t>냉장고안에 </a:t>
            </a:r>
            <a:r>
              <a:rPr lang="ko-KR" altLang="en-US" sz="2400" b="1" dirty="0" smtClean="0">
                <a:latin typeface="한컴 백제 B"/>
                <a:ea typeface="한컴 백제 B"/>
              </a:rPr>
              <a:t>유통기한을 설정하지 않은 반찬통이 있다면 설정하라는 음성을 출력</a:t>
            </a:r>
            <a:endParaRPr lang="en-US" altLang="ko-KR" sz="2400" b="1" dirty="0">
              <a:latin typeface="한컴 백제 B"/>
              <a:ea typeface="한컴 백제 B"/>
            </a:endParaRPr>
          </a:p>
          <a:p>
            <a:pPr>
              <a:defRPr lang="ko-KR"/>
            </a:pPr>
            <a:endParaRPr lang="ko-KR" altLang="en-US" sz="2400" b="1" dirty="0">
              <a:latin typeface="한컴 백제 B"/>
              <a:ea typeface="한컴 백제 B"/>
            </a:endParaRPr>
          </a:p>
          <a:p>
            <a:pPr>
              <a:defRPr lang="ko-KR"/>
            </a:pPr>
            <a:r>
              <a:rPr lang="ko-KR" altLang="en-US" sz="2400" b="1" dirty="0">
                <a:latin typeface="한컴 백제 B"/>
                <a:ea typeface="한컴 백제 B"/>
              </a:rPr>
              <a:t> 유통기한이 얼마남지 않은 </a:t>
            </a:r>
            <a:r>
              <a:rPr lang="ko-KR" altLang="en-US" sz="2400" b="1" dirty="0" smtClean="0">
                <a:latin typeface="한컴 백제 B"/>
                <a:ea typeface="한컴 백제 B"/>
              </a:rPr>
              <a:t>반찬이 있을 경우 지정된 </a:t>
            </a:r>
            <a:r>
              <a:rPr lang="ko-KR" altLang="en-US" sz="2400" b="1" dirty="0">
                <a:latin typeface="한컴 백제 B"/>
                <a:ea typeface="한컴 백제 B"/>
              </a:rPr>
              <a:t>시간에 맞춰 유통기한이 얼마 남지 않았다는 것을 </a:t>
            </a:r>
            <a:r>
              <a:rPr lang="ko-KR" altLang="en-US" sz="2400" b="1" dirty="0" smtClean="0">
                <a:latin typeface="한컴 백제 B"/>
                <a:ea typeface="한컴 백제 B"/>
              </a:rPr>
              <a:t>음성으로 </a:t>
            </a:r>
            <a:r>
              <a:rPr lang="ko-KR" altLang="en-US" sz="2400" b="1" dirty="0">
                <a:latin typeface="한컴 백제 B"/>
                <a:ea typeface="한컴 백제 B"/>
              </a:rPr>
              <a:t>알림</a:t>
            </a:r>
            <a:endParaRPr lang="ko-KR" altLang="en-US" sz="2400" b="1" dirty="0">
              <a:latin typeface="한컴 백제 B"/>
              <a:ea typeface="한컴 백제 B"/>
            </a:endParaRPr>
          </a:p>
        </p:txBody>
      </p:sp>
    </p:spTree>
    <p:extLst>
      <p:ext uri="{BB962C8B-B14F-4D97-AF65-F5344CB8AC3E}">
        <p14:creationId xmlns:p14="http://schemas.microsoft.com/office/powerpoint/2010/main" val="3014881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327</Words>
  <Application>Microsoft Office PowerPoint</Application>
  <PresentationFormat>Custom</PresentationFormat>
  <Paragraphs>109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Junbeom Lee</cp:lastModifiedBy>
  <cp:revision>162</cp:revision>
  <dcterms:created xsi:type="dcterms:W3CDTF">2018-11-20T06:56:01Z</dcterms:created>
  <dcterms:modified xsi:type="dcterms:W3CDTF">2018-12-05T03:52:13Z</dcterms:modified>
</cp:coreProperties>
</file>